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0693400" cy="7556500"/>
  <p:notesSz cx="6858000" cy="9144000"/>
  <p:embeddedFontLst>
    <p:embeddedFont>
      <p:font typeface="Arial Unicode MS" panose="020B0604020202020204" pitchFamily="34" charset="-128"/>
      <p:regular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Bahnschrift" panose="020B0502040204020203" pitchFamily="34" charset="0"/>
      <p:regular r:id="rId16"/>
      <p:bold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E774F9-7886-44F5-B883-366A8DF6916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Раздел без заголовка" id="{559CC7BA-283F-4BAB-BF16-EA198E2F9DD5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4547" r="-1069" b="-45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400033"/>
            <a:ext cx="10692000" cy="5159967"/>
          </a:xfrm>
          <a:custGeom>
            <a:avLst/>
            <a:gdLst/>
            <a:ahLst/>
            <a:cxnLst/>
            <a:rect l="l" t="t" r="r" b="b"/>
            <a:pathLst>
              <a:path w="10692000" h="5159967">
                <a:moveTo>
                  <a:pt x="0" y="0"/>
                </a:moveTo>
                <a:lnTo>
                  <a:pt x="10692000" y="0"/>
                </a:lnTo>
                <a:lnTo>
                  <a:pt x="10692000" y="5159967"/>
                </a:lnTo>
                <a:lnTo>
                  <a:pt x="0" y="5159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6000" y="6198143"/>
            <a:ext cx="3836120" cy="605857"/>
            <a:chOff x="0" y="0"/>
            <a:chExt cx="5114827" cy="80780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114827" cy="807809"/>
              <a:chOff x="0" y="0"/>
              <a:chExt cx="13551598" cy="214026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551598" cy="2140269"/>
              </a:xfrm>
              <a:custGeom>
                <a:avLst/>
                <a:gdLst/>
                <a:ahLst/>
                <a:cxnLst/>
                <a:rect l="l" t="t" r="r" b="b"/>
                <a:pathLst>
                  <a:path w="13551598" h="2140269">
                    <a:moveTo>
                      <a:pt x="0" y="0"/>
                    </a:moveTo>
                    <a:lnTo>
                      <a:pt x="0" y="2140269"/>
                    </a:lnTo>
                    <a:lnTo>
                      <a:pt x="13551598" y="2140269"/>
                    </a:lnTo>
                    <a:lnTo>
                      <a:pt x="13551598" y="0"/>
                    </a:lnTo>
                    <a:lnTo>
                      <a:pt x="0" y="0"/>
                    </a:lnTo>
                    <a:close/>
                    <a:moveTo>
                      <a:pt x="13490637" y="2079309"/>
                    </a:moveTo>
                    <a:lnTo>
                      <a:pt x="59690" y="2079309"/>
                    </a:lnTo>
                    <a:lnTo>
                      <a:pt x="59690" y="59690"/>
                    </a:lnTo>
                    <a:lnTo>
                      <a:pt x="13490637" y="59690"/>
                    </a:lnTo>
                    <a:lnTo>
                      <a:pt x="13490637" y="2079309"/>
                    </a:lnTo>
                    <a:close/>
                  </a:path>
                </a:pathLst>
              </a:custGeom>
              <a:solidFill>
                <a:srgbClr val="00287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4060347" y="0"/>
              <a:ext cx="1054480" cy="807809"/>
              <a:chOff x="0" y="0"/>
              <a:chExt cx="2793817" cy="21402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793817" cy="2140269"/>
              </a:xfrm>
              <a:custGeom>
                <a:avLst/>
                <a:gdLst/>
                <a:ahLst/>
                <a:cxnLst/>
                <a:rect l="l" t="t" r="r" b="b"/>
                <a:pathLst>
                  <a:path w="2793817" h="2140269">
                    <a:moveTo>
                      <a:pt x="0" y="0"/>
                    </a:moveTo>
                    <a:lnTo>
                      <a:pt x="0" y="2140269"/>
                    </a:lnTo>
                    <a:lnTo>
                      <a:pt x="2793817" y="2140269"/>
                    </a:lnTo>
                    <a:lnTo>
                      <a:pt x="2793817" y="0"/>
                    </a:lnTo>
                    <a:lnTo>
                      <a:pt x="0" y="0"/>
                    </a:lnTo>
                    <a:close/>
                    <a:moveTo>
                      <a:pt x="2732857" y="2079309"/>
                    </a:moveTo>
                    <a:lnTo>
                      <a:pt x="59690" y="2079309"/>
                    </a:lnTo>
                    <a:lnTo>
                      <a:pt x="59690" y="59690"/>
                    </a:lnTo>
                    <a:lnTo>
                      <a:pt x="2732857" y="59690"/>
                    </a:lnTo>
                    <a:lnTo>
                      <a:pt x="2732857" y="2079309"/>
                    </a:lnTo>
                    <a:close/>
                  </a:path>
                </a:pathLst>
              </a:custGeom>
              <a:solidFill>
                <a:srgbClr val="002870"/>
              </a:solidFill>
            </p:spPr>
          </p:sp>
        </p:grpSp>
        <p:sp>
          <p:nvSpPr>
            <p:cNvPr id="9" name="Freeform 9"/>
            <p:cNvSpPr/>
            <p:nvPr/>
          </p:nvSpPr>
          <p:spPr>
            <a:xfrm>
              <a:off x="4248336" y="254018"/>
              <a:ext cx="678501" cy="299774"/>
            </a:xfrm>
            <a:custGeom>
              <a:avLst/>
              <a:gdLst/>
              <a:ahLst/>
              <a:cxnLst/>
              <a:rect l="l" t="t" r="r" b="b"/>
              <a:pathLst>
                <a:path w="678501" h="299774">
                  <a:moveTo>
                    <a:pt x="0" y="0"/>
                  </a:moveTo>
                  <a:lnTo>
                    <a:pt x="678501" y="0"/>
                  </a:lnTo>
                  <a:lnTo>
                    <a:pt x="678501" y="299774"/>
                  </a:lnTo>
                  <a:lnTo>
                    <a:pt x="0" y="299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22247" y="180001"/>
              <a:ext cx="3564758" cy="421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51"/>
                </a:lnSpc>
                <a:spcBef>
                  <a:spcPct val="0"/>
                </a:spcBef>
              </a:pPr>
              <a:r>
                <a:rPr lang="en-US" sz="2239" spc="-78" dirty="0">
                  <a:solidFill>
                    <a:srgbClr val="00287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Инструкция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56169" y="756000"/>
            <a:ext cx="2079831" cy="627768"/>
            <a:chOff x="0" y="0"/>
            <a:chExt cx="2773107" cy="837024"/>
          </a:xfrm>
        </p:grpSpPr>
        <p:sp>
          <p:nvSpPr>
            <p:cNvPr id="12" name="Freeform 12"/>
            <p:cNvSpPr/>
            <p:nvPr/>
          </p:nvSpPr>
          <p:spPr>
            <a:xfrm>
              <a:off x="0" y="640799"/>
              <a:ext cx="1743321" cy="196225"/>
            </a:xfrm>
            <a:custGeom>
              <a:avLst/>
              <a:gdLst/>
              <a:ahLst/>
              <a:cxnLst/>
              <a:rect l="l" t="t" r="r" b="b"/>
              <a:pathLst>
                <a:path w="1743321" h="196225">
                  <a:moveTo>
                    <a:pt x="0" y="0"/>
                  </a:moveTo>
                  <a:lnTo>
                    <a:pt x="1743321" y="0"/>
                  </a:lnTo>
                  <a:lnTo>
                    <a:pt x="1743321" y="196225"/>
                  </a:lnTo>
                  <a:lnTo>
                    <a:pt x="0" y="196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7184" y="0"/>
              <a:ext cx="2735924" cy="640799"/>
            </a:xfrm>
            <a:custGeom>
              <a:avLst/>
              <a:gdLst/>
              <a:ahLst/>
              <a:cxnLst/>
              <a:rect l="l" t="t" r="r" b="b"/>
              <a:pathLst>
                <a:path w="2735924" h="640799">
                  <a:moveTo>
                    <a:pt x="0" y="0"/>
                  </a:moveTo>
                  <a:lnTo>
                    <a:pt x="2735923" y="0"/>
                  </a:lnTo>
                  <a:lnTo>
                    <a:pt x="2735923" y="640799"/>
                  </a:lnTo>
                  <a:lnTo>
                    <a:pt x="0" y="64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760169" y="672773"/>
              <a:ext cx="834749" cy="125773"/>
              <a:chOff x="0" y="0"/>
              <a:chExt cx="4689996" cy="7066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182350" y="90331"/>
                <a:ext cx="712744" cy="543272"/>
              </a:xfrm>
              <a:custGeom>
                <a:avLst/>
                <a:gdLst/>
                <a:ahLst/>
                <a:cxnLst/>
                <a:rect l="l" t="t" r="r" b="b"/>
                <a:pathLst>
                  <a:path w="712744" h="543272">
                    <a:moveTo>
                      <a:pt x="585109" y="530445"/>
                    </a:moveTo>
                    <a:lnTo>
                      <a:pt x="496590" y="530445"/>
                    </a:lnTo>
                    <a:cubicBezTo>
                      <a:pt x="521609" y="393539"/>
                      <a:pt x="567837" y="265396"/>
                      <a:pt x="586125" y="130268"/>
                    </a:cubicBezTo>
                    <a:lnTo>
                      <a:pt x="444901" y="336262"/>
                    </a:lnTo>
                    <a:cubicBezTo>
                      <a:pt x="397530" y="404969"/>
                      <a:pt x="349905" y="473549"/>
                      <a:pt x="301518" y="543272"/>
                    </a:cubicBezTo>
                    <a:cubicBezTo>
                      <a:pt x="279801" y="533620"/>
                      <a:pt x="263037" y="526127"/>
                      <a:pt x="246273" y="518634"/>
                    </a:cubicBezTo>
                    <a:lnTo>
                      <a:pt x="218587" y="135475"/>
                    </a:lnTo>
                    <a:cubicBezTo>
                      <a:pt x="215666" y="134713"/>
                      <a:pt x="212745" y="134078"/>
                      <a:pt x="209824" y="133316"/>
                    </a:cubicBezTo>
                    <a:lnTo>
                      <a:pt x="191028" y="175353"/>
                    </a:lnTo>
                    <a:cubicBezTo>
                      <a:pt x="158516" y="275556"/>
                      <a:pt x="126004" y="375886"/>
                      <a:pt x="94762" y="476470"/>
                    </a:cubicBezTo>
                    <a:cubicBezTo>
                      <a:pt x="76982" y="533620"/>
                      <a:pt x="66060" y="541240"/>
                      <a:pt x="4211" y="531842"/>
                    </a:cubicBezTo>
                    <a:lnTo>
                      <a:pt x="2052" y="530318"/>
                    </a:lnTo>
                    <a:cubicBezTo>
                      <a:pt x="-996" y="516094"/>
                      <a:pt x="-742" y="502505"/>
                      <a:pt x="3449" y="490440"/>
                    </a:cubicBezTo>
                    <a:lnTo>
                      <a:pt x="171089" y="12158"/>
                    </a:lnTo>
                    <a:cubicBezTo>
                      <a:pt x="172359" y="8475"/>
                      <a:pt x="175407" y="5427"/>
                      <a:pt x="177693" y="2252"/>
                    </a:cubicBezTo>
                    <a:lnTo>
                      <a:pt x="303042" y="2252"/>
                    </a:lnTo>
                    <a:cubicBezTo>
                      <a:pt x="289072" y="135475"/>
                      <a:pt x="310916" y="262729"/>
                      <a:pt x="333903" y="395190"/>
                    </a:cubicBezTo>
                    <a:lnTo>
                      <a:pt x="353334" y="372584"/>
                    </a:lnTo>
                    <a:cubicBezTo>
                      <a:pt x="396768" y="307306"/>
                      <a:pt x="441091" y="242536"/>
                      <a:pt x="483001" y="176242"/>
                    </a:cubicBezTo>
                    <a:lnTo>
                      <a:pt x="566186" y="32478"/>
                    </a:lnTo>
                    <a:cubicBezTo>
                      <a:pt x="578632" y="8729"/>
                      <a:pt x="594253" y="-1685"/>
                      <a:pt x="620415" y="220"/>
                    </a:cubicBezTo>
                    <a:lnTo>
                      <a:pt x="712744" y="4665"/>
                    </a:lnTo>
                    <a:cubicBezTo>
                      <a:pt x="666897" y="182084"/>
                      <a:pt x="634512" y="358233"/>
                      <a:pt x="585236" y="530445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4044950" y="80899"/>
                <a:ext cx="581660" cy="544991"/>
              </a:xfrm>
              <a:custGeom>
                <a:avLst/>
                <a:gdLst/>
                <a:ahLst/>
                <a:cxnLst/>
                <a:rect l="l" t="t" r="r" b="b"/>
                <a:pathLst>
                  <a:path w="581660" h="544991">
                    <a:moveTo>
                      <a:pt x="464312" y="86106"/>
                    </a:moveTo>
                    <a:cubicBezTo>
                      <a:pt x="398780" y="86106"/>
                      <a:pt x="343662" y="84074"/>
                      <a:pt x="288925" y="86868"/>
                    </a:cubicBezTo>
                    <a:cubicBezTo>
                      <a:pt x="251841" y="88646"/>
                      <a:pt x="205486" y="138176"/>
                      <a:pt x="205994" y="174117"/>
                    </a:cubicBezTo>
                    <a:cubicBezTo>
                      <a:pt x="206248" y="188468"/>
                      <a:pt x="214884" y="205359"/>
                      <a:pt x="225044" y="216154"/>
                    </a:cubicBezTo>
                    <a:cubicBezTo>
                      <a:pt x="234315" y="226060"/>
                      <a:pt x="250190" y="233045"/>
                      <a:pt x="264033" y="235077"/>
                    </a:cubicBezTo>
                    <a:lnTo>
                      <a:pt x="396621" y="247650"/>
                    </a:lnTo>
                    <a:cubicBezTo>
                      <a:pt x="404749" y="248158"/>
                      <a:pt x="418719" y="239776"/>
                      <a:pt x="421132" y="232664"/>
                    </a:cubicBezTo>
                    <a:cubicBezTo>
                      <a:pt x="436118" y="186944"/>
                      <a:pt x="448691" y="140335"/>
                      <a:pt x="464312" y="86233"/>
                    </a:cubicBezTo>
                    <a:moveTo>
                      <a:pt x="581533" y="127"/>
                    </a:moveTo>
                    <a:cubicBezTo>
                      <a:pt x="531241" y="183642"/>
                      <a:pt x="482473" y="361569"/>
                      <a:pt x="433197" y="541020"/>
                    </a:cubicBezTo>
                    <a:lnTo>
                      <a:pt x="341376" y="541020"/>
                    </a:lnTo>
                    <a:cubicBezTo>
                      <a:pt x="344424" y="525399"/>
                      <a:pt x="346329" y="511556"/>
                      <a:pt x="349885" y="498094"/>
                    </a:cubicBezTo>
                    <a:lnTo>
                      <a:pt x="384683" y="373126"/>
                    </a:lnTo>
                    <a:cubicBezTo>
                      <a:pt x="388493" y="359029"/>
                      <a:pt x="390271" y="344424"/>
                      <a:pt x="393192" y="328930"/>
                    </a:cubicBezTo>
                    <a:cubicBezTo>
                      <a:pt x="364998" y="312674"/>
                      <a:pt x="336677" y="316103"/>
                      <a:pt x="308737" y="317246"/>
                    </a:cubicBezTo>
                    <a:cubicBezTo>
                      <a:pt x="248158" y="319786"/>
                      <a:pt x="199009" y="341630"/>
                      <a:pt x="168275" y="397383"/>
                    </a:cubicBezTo>
                    <a:lnTo>
                      <a:pt x="110236" y="494792"/>
                    </a:lnTo>
                    <a:cubicBezTo>
                      <a:pt x="79121" y="546989"/>
                      <a:pt x="63754" y="552958"/>
                      <a:pt x="0" y="537591"/>
                    </a:cubicBezTo>
                    <a:cubicBezTo>
                      <a:pt x="6604" y="484251"/>
                      <a:pt x="33020" y="443357"/>
                      <a:pt x="171069" y="271780"/>
                    </a:cubicBezTo>
                    <a:lnTo>
                      <a:pt x="167132" y="264414"/>
                    </a:lnTo>
                    <a:cubicBezTo>
                      <a:pt x="125604" y="252730"/>
                      <a:pt x="116967" y="223774"/>
                      <a:pt x="116967" y="188468"/>
                    </a:cubicBezTo>
                    <a:cubicBezTo>
                      <a:pt x="116840" y="119761"/>
                      <a:pt x="165735" y="44069"/>
                      <a:pt x="230759" y="20066"/>
                    </a:cubicBezTo>
                    <a:cubicBezTo>
                      <a:pt x="259461" y="9398"/>
                      <a:pt x="290830" y="1778"/>
                      <a:pt x="321310" y="889"/>
                    </a:cubicBezTo>
                    <a:lnTo>
                      <a:pt x="581660" y="0"/>
                    </a:ln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2446401" y="76391"/>
                <a:ext cx="492555" cy="559879"/>
              </a:xfrm>
              <a:custGeom>
                <a:avLst/>
                <a:gdLst/>
                <a:ahLst/>
                <a:cxnLst/>
                <a:rect l="l" t="t" r="r" b="b"/>
                <a:pathLst>
                  <a:path w="492555" h="559879">
                    <a:moveTo>
                      <a:pt x="352425" y="283019"/>
                    </a:moveTo>
                    <a:cubicBezTo>
                      <a:pt x="313309" y="287464"/>
                      <a:pt x="281559" y="291782"/>
                      <a:pt x="249555" y="294576"/>
                    </a:cubicBezTo>
                    <a:cubicBezTo>
                      <a:pt x="184658" y="300418"/>
                      <a:pt x="140335" y="337248"/>
                      <a:pt x="107188" y="389318"/>
                    </a:cubicBezTo>
                    <a:cubicBezTo>
                      <a:pt x="85471" y="423354"/>
                      <a:pt x="97282" y="452056"/>
                      <a:pt x="135636" y="465010"/>
                    </a:cubicBezTo>
                    <a:cubicBezTo>
                      <a:pt x="145669" y="468439"/>
                      <a:pt x="157099" y="471868"/>
                      <a:pt x="167259" y="470471"/>
                    </a:cubicBezTo>
                    <a:lnTo>
                      <a:pt x="281940" y="450024"/>
                    </a:lnTo>
                    <a:cubicBezTo>
                      <a:pt x="305816" y="444436"/>
                      <a:pt x="320802" y="426275"/>
                      <a:pt x="326390" y="402145"/>
                    </a:cubicBezTo>
                    <a:cubicBezTo>
                      <a:pt x="335153" y="364299"/>
                      <a:pt x="343027" y="326326"/>
                      <a:pt x="352425" y="283019"/>
                    </a:cubicBezTo>
                    <a:moveTo>
                      <a:pt x="377825" y="559879"/>
                    </a:moveTo>
                    <a:cubicBezTo>
                      <a:pt x="356616" y="550989"/>
                      <a:pt x="339344" y="546798"/>
                      <a:pt x="325755" y="537400"/>
                    </a:cubicBezTo>
                    <a:cubicBezTo>
                      <a:pt x="296672" y="517207"/>
                      <a:pt x="266065" y="516191"/>
                      <a:pt x="237617" y="532193"/>
                    </a:cubicBezTo>
                    <a:cubicBezTo>
                      <a:pt x="193675" y="556831"/>
                      <a:pt x="147193" y="557339"/>
                      <a:pt x="99822" y="555561"/>
                    </a:cubicBezTo>
                    <a:cubicBezTo>
                      <a:pt x="37465" y="553148"/>
                      <a:pt x="0" y="514413"/>
                      <a:pt x="0" y="451802"/>
                    </a:cubicBezTo>
                    <a:cubicBezTo>
                      <a:pt x="127" y="361632"/>
                      <a:pt x="51435" y="303720"/>
                      <a:pt x="124841" y="262191"/>
                    </a:cubicBezTo>
                    <a:cubicBezTo>
                      <a:pt x="166370" y="238696"/>
                      <a:pt x="212344" y="226758"/>
                      <a:pt x="260096" y="222567"/>
                    </a:cubicBezTo>
                    <a:lnTo>
                      <a:pt x="332867" y="216471"/>
                    </a:lnTo>
                    <a:cubicBezTo>
                      <a:pt x="374142" y="213550"/>
                      <a:pt x="380619" y="209105"/>
                      <a:pt x="388874" y="177228"/>
                    </a:cubicBezTo>
                    <a:cubicBezTo>
                      <a:pt x="399161" y="137350"/>
                      <a:pt x="392049" y="117538"/>
                      <a:pt x="359410" y="98234"/>
                    </a:cubicBezTo>
                    <a:cubicBezTo>
                      <a:pt x="329184" y="80327"/>
                      <a:pt x="296037" y="74993"/>
                      <a:pt x="261747" y="79311"/>
                    </a:cubicBezTo>
                    <a:lnTo>
                      <a:pt x="149733" y="96964"/>
                    </a:lnTo>
                    <a:cubicBezTo>
                      <a:pt x="139573" y="98615"/>
                      <a:pt x="129159" y="99377"/>
                      <a:pt x="118745" y="100520"/>
                    </a:cubicBezTo>
                    <a:cubicBezTo>
                      <a:pt x="115697" y="48577"/>
                      <a:pt x="137795" y="9715"/>
                      <a:pt x="182372" y="6159"/>
                    </a:cubicBezTo>
                    <a:cubicBezTo>
                      <a:pt x="256159" y="190"/>
                      <a:pt x="330835" y="-2223"/>
                      <a:pt x="404622" y="2476"/>
                    </a:cubicBezTo>
                    <a:cubicBezTo>
                      <a:pt x="459867" y="6032"/>
                      <a:pt x="500888" y="69532"/>
                      <a:pt x="491109" y="124650"/>
                    </a:cubicBezTo>
                    <a:lnTo>
                      <a:pt x="465455" y="230949"/>
                    </a:lnTo>
                    <a:cubicBezTo>
                      <a:pt x="441579" y="322389"/>
                      <a:pt x="417322" y="413829"/>
                      <a:pt x="393065" y="505142"/>
                    </a:cubicBezTo>
                    <a:cubicBezTo>
                      <a:pt x="389001" y="520636"/>
                      <a:pt x="384429" y="535876"/>
                      <a:pt x="377698" y="559879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617053" y="63469"/>
                <a:ext cx="530991" cy="579641"/>
              </a:xfrm>
              <a:custGeom>
                <a:avLst/>
                <a:gdLst/>
                <a:ahLst/>
                <a:cxnLst/>
                <a:rect l="l" t="t" r="r" b="b"/>
                <a:pathLst>
                  <a:path w="530991" h="579641">
                    <a:moveTo>
                      <a:pt x="425109" y="212756"/>
                    </a:moveTo>
                    <a:lnTo>
                      <a:pt x="424982" y="180371"/>
                    </a:lnTo>
                    <a:cubicBezTo>
                      <a:pt x="418886" y="112807"/>
                      <a:pt x="371261" y="74326"/>
                      <a:pt x="303316" y="81438"/>
                    </a:cubicBezTo>
                    <a:cubicBezTo>
                      <a:pt x="268264" y="85121"/>
                      <a:pt x="238800" y="100234"/>
                      <a:pt x="213654" y="123983"/>
                    </a:cubicBezTo>
                    <a:cubicBezTo>
                      <a:pt x="166410" y="168433"/>
                      <a:pt x="135422" y="222789"/>
                      <a:pt x="114848" y="284003"/>
                    </a:cubicBezTo>
                    <a:cubicBezTo>
                      <a:pt x="99735" y="328834"/>
                      <a:pt x="99354" y="374173"/>
                      <a:pt x="109514" y="419639"/>
                    </a:cubicBezTo>
                    <a:cubicBezTo>
                      <a:pt x="120309" y="468026"/>
                      <a:pt x="176443" y="508793"/>
                      <a:pt x="220766" y="499141"/>
                    </a:cubicBezTo>
                    <a:cubicBezTo>
                      <a:pt x="260771" y="490505"/>
                      <a:pt x="298998" y="474249"/>
                      <a:pt x="327446" y="444658"/>
                    </a:cubicBezTo>
                    <a:cubicBezTo>
                      <a:pt x="389422" y="380269"/>
                      <a:pt x="426125" y="303942"/>
                      <a:pt x="425109" y="212629"/>
                    </a:cubicBezTo>
                    <a:moveTo>
                      <a:pt x="40" y="388397"/>
                    </a:moveTo>
                    <a:cubicBezTo>
                      <a:pt x="7152" y="240061"/>
                      <a:pt x="73700" y="124872"/>
                      <a:pt x="198033" y="44989"/>
                    </a:cubicBezTo>
                    <a:cubicBezTo>
                      <a:pt x="260263" y="4984"/>
                      <a:pt x="329732" y="-9875"/>
                      <a:pt x="404027" y="6635"/>
                    </a:cubicBezTo>
                    <a:cubicBezTo>
                      <a:pt x="467400" y="20732"/>
                      <a:pt x="525820" y="80168"/>
                      <a:pt x="530011" y="144303"/>
                    </a:cubicBezTo>
                    <a:cubicBezTo>
                      <a:pt x="541314" y="316261"/>
                      <a:pt x="455081" y="501300"/>
                      <a:pt x="257342" y="567975"/>
                    </a:cubicBezTo>
                    <a:cubicBezTo>
                      <a:pt x="213019" y="582961"/>
                      <a:pt x="165902" y="583088"/>
                      <a:pt x="121325" y="570769"/>
                    </a:cubicBezTo>
                    <a:cubicBezTo>
                      <a:pt x="35727" y="547020"/>
                      <a:pt x="-2881" y="486060"/>
                      <a:pt x="167" y="388270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3524979" y="78740"/>
                <a:ext cx="566199" cy="552340"/>
              </a:xfrm>
              <a:custGeom>
                <a:avLst/>
                <a:gdLst/>
                <a:ahLst/>
                <a:cxnLst/>
                <a:rect l="l" t="t" r="r" b="b"/>
                <a:pathLst>
                  <a:path w="566199" h="552340">
                    <a:moveTo>
                      <a:pt x="566199" y="15748"/>
                    </a:moveTo>
                    <a:lnTo>
                      <a:pt x="564802" y="30988"/>
                    </a:lnTo>
                    <a:cubicBezTo>
                      <a:pt x="509557" y="178943"/>
                      <a:pt x="476664" y="325374"/>
                      <a:pt x="439581" y="470535"/>
                    </a:cubicBezTo>
                    <a:lnTo>
                      <a:pt x="425102" y="521208"/>
                    </a:lnTo>
                    <a:cubicBezTo>
                      <a:pt x="418752" y="542798"/>
                      <a:pt x="403893" y="551434"/>
                      <a:pt x="382049" y="548894"/>
                    </a:cubicBezTo>
                    <a:lnTo>
                      <a:pt x="353982" y="545084"/>
                    </a:lnTo>
                    <a:cubicBezTo>
                      <a:pt x="334043" y="543560"/>
                      <a:pt x="328836" y="531368"/>
                      <a:pt x="332392" y="514223"/>
                    </a:cubicBezTo>
                    <a:lnTo>
                      <a:pt x="343949" y="471170"/>
                    </a:lnTo>
                    <a:cubicBezTo>
                      <a:pt x="369476" y="384429"/>
                      <a:pt x="395257" y="297688"/>
                      <a:pt x="420784" y="210820"/>
                    </a:cubicBezTo>
                    <a:lnTo>
                      <a:pt x="422308" y="200660"/>
                    </a:lnTo>
                    <a:cubicBezTo>
                      <a:pt x="401480" y="208661"/>
                      <a:pt x="384716" y="225425"/>
                      <a:pt x="367444" y="241554"/>
                    </a:cubicBezTo>
                    <a:lnTo>
                      <a:pt x="166022" y="429768"/>
                    </a:lnTo>
                    <a:cubicBezTo>
                      <a:pt x="140622" y="454025"/>
                      <a:pt x="118651" y="481584"/>
                      <a:pt x="94648" y="507238"/>
                    </a:cubicBezTo>
                    <a:lnTo>
                      <a:pt x="59723" y="541020"/>
                    </a:lnTo>
                    <a:cubicBezTo>
                      <a:pt x="44991" y="553339"/>
                      <a:pt x="27465" y="556641"/>
                      <a:pt x="10955" y="545719"/>
                    </a:cubicBezTo>
                    <a:cubicBezTo>
                      <a:pt x="-4285" y="535559"/>
                      <a:pt x="-348" y="519176"/>
                      <a:pt x="3462" y="504952"/>
                    </a:cubicBezTo>
                    <a:lnTo>
                      <a:pt x="34323" y="395732"/>
                    </a:lnTo>
                    <a:cubicBezTo>
                      <a:pt x="62009" y="282956"/>
                      <a:pt x="88806" y="170053"/>
                      <a:pt x="115857" y="57023"/>
                    </a:cubicBezTo>
                    <a:cubicBezTo>
                      <a:pt x="119032" y="43942"/>
                      <a:pt x="121572" y="30734"/>
                      <a:pt x="125382" y="12954"/>
                    </a:cubicBezTo>
                    <a:cubicBezTo>
                      <a:pt x="159291" y="8890"/>
                      <a:pt x="193454" y="4826"/>
                      <a:pt x="235110" y="0"/>
                    </a:cubicBezTo>
                    <a:cubicBezTo>
                      <a:pt x="200694" y="123444"/>
                      <a:pt x="160943" y="238887"/>
                      <a:pt x="135670" y="367030"/>
                    </a:cubicBezTo>
                    <a:cubicBezTo>
                      <a:pt x="147481" y="357759"/>
                      <a:pt x="152688" y="354457"/>
                      <a:pt x="157006" y="350139"/>
                    </a:cubicBezTo>
                    <a:lnTo>
                      <a:pt x="372651" y="141732"/>
                    </a:lnTo>
                    <a:cubicBezTo>
                      <a:pt x="408211" y="106553"/>
                      <a:pt x="440596" y="68453"/>
                      <a:pt x="474759" y="31877"/>
                    </a:cubicBezTo>
                    <a:cubicBezTo>
                      <a:pt x="504096" y="381"/>
                      <a:pt x="521876" y="-2794"/>
                      <a:pt x="566199" y="15875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2963672" y="79121"/>
                <a:ext cx="561975" cy="540385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540385">
                    <a:moveTo>
                      <a:pt x="127635" y="15621"/>
                    </a:moveTo>
                    <a:cubicBezTo>
                      <a:pt x="165100" y="10414"/>
                      <a:pt x="199390" y="5715"/>
                      <a:pt x="240792" y="0"/>
                    </a:cubicBezTo>
                    <a:cubicBezTo>
                      <a:pt x="226314" y="75565"/>
                      <a:pt x="191770" y="139065"/>
                      <a:pt x="181229" y="211963"/>
                    </a:cubicBezTo>
                    <a:lnTo>
                      <a:pt x="417576" y="211963"/>
                    </a:lnTo>
                    <a:cubicBezTo>
                      <a:pt x="429768" y="146050"/>
                      <a:pt x="441706" y="81661"/>
                      <a:pt x="454406" y="13208"/>
                    </a:cubicBezTo>
                    <a:cubicBezTo>
                      <a:pt x="488315" y="9525"/>
                      <a:pt x="522605" y="5842"/>
                      <a:pt x="561975" y="1524"/>
                    </a:cubicBezTo>
                    <a:cubicBezTo>
                      <a:pt x="559943" y="16256"/>
                      <a:pt x="559943" y="26543"/>
                      <a:pt x="556895" y="35941"/>
                    </a:cubicBezTo>
                    <a:cubicBezTo>
                      <a:pt x="505587" y="195453"/>
                      <a:pt x="461899" y="356870"/>
                      <a:pt x="426720" y="520700"/>
                    </a:cubicBezTo>
                    <a:lnTo>
                      <a:pt x="423672" y="530860"/>
                    </a:lnTo>
                    <a:lnTo>
                      <a:pt x="324485" y="539496"/>
                    </a:lnTo>
                    <a:cubicBezTo>
                      <a:pt x="347472" y="460248"/>
                      <a:pt x="370078" y="382016"/>
                      <a:pt x="394081" y="298958"/>
                    </a:cubicBezTo>
                    <a:lnTo>
                      <a:pt x="154559" y="298958"/>
                    </a:lnTo>
                    <a:cubicBezTo>
                      <a:pt x="135382" y="377063"/>
                      <a:pt x="115824" y="456692"/>
                      <a:pt x="95250" y="540385"/>
                    </a:cubicBezTo>
                    <a:lnTo>
                      <a:pt x="0" y="540385"/>
                    </a:lnTo>
                    <a:cubicBezTo>
                      <a:pt x="48768" y="368681"/>
                      <a:pt x="105537" y="199644"/>
                      <a:pt x="127635" y="15621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903857" y="89281"/>
                <a:ext cx="548386" cy="534780"/>
              </a:xfrm>
              <a:custGeom>
                <a:avLst/>
                <a:gdLst/>
                <a:ahLst/>
                <a:cxnLst/>
                <a:rect l="l" t="t" r="r" b="b"/>
                <a:pathLst>
                  <a:path w="548386" h="534780">
                    <a:moveTo>
                      <a:pt x="548386" y="0"/>
                    </a:moveTo>
                    <a:lnTo>
                      <a:pt x="506222" y="135890"/>
                    </a:lnTo>
                    <a:cubicBezTo>
                      <a:pt x="476885" y="244094"/>
                      <a:pt x="449199" y="352679"/>
                      <a:pt x="420751" y="461137"/>
                    </a:cubicBezTo>
                    <a:lnTo>
                      <a:pt x="410464" y="500380"/>
                    </a:lnTo>
                    <a:cubicBezTo>
                      <a:pt x="400050" y="534289"/>
                      <a:pt x="398653" y="535305"/>
                      <a:pt x="361950" y="534670"/>
                    </a:cubicBezTo>
                    <a:cubicBezTo>
                      <a:pt x="345948" y="534416"/>
                      <a:pt x="330073" y="533146"/>
                      <a:pt x="307594" y="532130"/>
                    </a:cubicBezTo>
                    <a:lnTo>
                      <a:pt x="322326" y="471551"/>
                    </a:lnTo>
                    <a:cubicBezTo>
                      <a:pt x="353695" y="355473"/>
                      <a:pt x="385318" y="239522"/>
                      <a:pt x="416560" y="123444"/>
                    </a:cubicBezTo>
                    <a:lnTo>
                      <a:pt x="423418" y="84201"/>
                    </a:lnTo>
                    <a:cubicBezTo>
                      <a:pt x="390525" y="73787"/>
                      <a:pt x="265684" y="73025"/>
                      <a:pt x="212090" y="83185"/>
                    </a:cubicBezTo>
                    <a:lnTo>
                      <a:pt x="93980" y="532511"/>
                    </a:lnTo>
                    <a:lnTo>
                      <a:pt x="0" y="532511"/>
                    </a:lnTo>
                    <a:cubicBezTo>
                      <a:pt x="19431" y="441960"/>
                      <a:pt x="51943" y="356489"/>
                      <a:pt x="72771" y="267970"/>
                    </a:cubicBezTo>
                    <a:lnTo>
                      <a:pt x="13462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63119" y="81002"/>
                <a:ext cx="546100" cy="542589"/>
              </a:xfrm>
              <a:custGeom>
                <a:avLst/>
                <a:gdLst/>
                <a:ahLst/>
                <a:cxnLst/>
                <a:rect l="l" t="t" r="r" b="b"/>
                <a:pathLst>
                  <a:path w="546100" h="542589">
                    <a:moveTo>
                      <a:pt x="237744" y="4469"/>
                    </a:moveTo>
                    <a:cubicBezTo>
                      <a:pt x="224536" y="81558"/>
                      <a:pt x="183769" y="146836"/>
                      <a:pt x="176022" y="222528"/>
                    </a:cubicBezTo>
                    <a:cubicBezTo>
                      <a:pt x="212217" y="240435"/>
                      <a:pt x="245364" y="234085"/>
                      <a:pt x="277622" y="217448"/>
                    </a:cubicBezTo>
                    <a:cubicBezTo>
                      <a:pt x="326009" y="192556"/>
                      <a:pt x="361061" y="153821"/>
                      <a:pt x="389636" y="108609"/>
                    </a:cubicBezTo>
                    <a:lnTo>
                      <a:pt x="424180" y="49046"/>
                    </a:lnTo>
                    <a:cubicBezTo>
                      <a:pt x="439928" y="16915"/>
                      <a:pt x="463550" y="2691"/>
                      <a:pt x="499237" y="8787"/>
                    </a:cubicBezTo>
                    <a:cubicBezTo>
                      <a:pt x="512064" y="10946"/>
                      <a:pt x="525272" y="11327"/>
                      <a:pt x="546100" y="13232"/>
                    </a:cubicBezTo>
                    <a:cubicBezTo>
                      <a:pt x="488696" y="109244"/>
                      <a:pt x="431292" y="195858"/>
                      <a:pt x="350393" y="261009"/>
                    </a:cubicBezTo>
                    <a:lnTo>
                      <a:pt x="350901" y="271550"/>
                    </a:lnTo>
                    <a:cubicBezTo>
                      <a:pt x="391668" y="309396"/>
                      <a:pt x="404241" y="356894"/>
                      <a:pt x="409067" y="407694"/>
                    </a:cubicBezTo>
                    <a:lnTo>
                      <a:pt x="417957" y="496467"/>
                    </a:lnTo>
                    <a:cubicBezTo>
                      <a:pt x="418973" y="510818"/>
                      <a:pt x="416433" y="525296"/>
                      <a:pt x="415290" y="542568"/>
                    </a:cubicBezTo>
                    <a:lnTo>
                      <a:pt x="364363" y="542568"/>
                    </a:lnTo>
                    <a:cubicBezTo>
                      <a:pt x="323977" y="542949"/>
                      <a:pt x="319278" y="538504"/>
                      <a:pt x="315341" y="496848"/>
                    </a:cubicBezTo>
                    <a:lnTo>
                      <a:pt x="304292" y="396264"/>
                    </a:lnTo>
                    <a:cubicBezTo>
                      <a:pt x="295275" y="340003"/>
                      <a:pt x="247396" y="301014"/>
                      <a:pt x="191135" y="299236"/>
                    </a:cubicBezTo>
                    <a:cubicBezTo>
                      <a:pt x="168529" y="298474"/>
                      <a:pt x="154940" y="306729"/>
                      <a:pt x="149225" y="328192"/>
                    </a:cubicBezTo>
                    <a:lnTo>
                      <a:pt x="119253" y="441730"/>
                    </a:lnTo>
                    <a:cubicBezTo>
                      <a:pt x="113411" y="463955"/>
                      <a:pt x="108331" y="486307"/>
                      <a:pt x="101219" y="508151"/>
                    </a:cubicBezTo>
                    <a:cubicBezTo>
                      <a:pt x="90932" y="540282"/>
                      <a:pt x="86868" y="542441"/>
                      <a:pt x="51308" y="542060"/>
                    </a:cubicBezTo>
                    <a:lnTo>
                      <a:pt x="14859" y="540282"/>
                    </a:lnTo>
                    <a:cubicBezTo>
                      <a:pt x="11176" y="539901"/>
                      <a:pt x="7874" y="536980"/>
                      <a:pt x="0" y="532916"/>
                    </a:cubicBezTo>
                    <a:lnTo>
                      <a:pt x="11938" y="480084"/>
                    </a:lnTo>
                    <a:cubicBezTo>
                      <a:pt x="51943" y="348131"/>
                      <a:pt x="90932" y="216051"/>
                      <a:pt x="115189" y="80034"/>
                    </a:cubicBezTo>
                    <a:cubicBezTo>
                      <a:pt x="128270" y="6501"/>
                      <a:pt x="140208" y="-2262"/>
                      <a:pt x="215900" y="405"/>
                    </a:cubicBezTo>
                    <a:lnTo>
                      <a:pt x="226187" y="2310"/>
                    </a:lnTo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23" name="Freeform 23"/>
          <p:cNvSpPr/>
          <p:nvPr/>
        </p:nvSpPr>
        <p:spPr>
          <a:xfrm>
            <a:off x="7588727" y="5641916"/>
            <a:ext cx="2606106" cy="1409469"/>
          </a:xfrm>
          <a:custGeom>
            <a:avLst/>
            <a:gdLst/>
            <a:ahLst/>
            <a:cxnLst/>
            <a:rect l="l" t="t" r="r" b="b"/>
            <a:pathLst>
              <a:path w="2606106" h="1409469">
                <a:moveTo>
                  <a:pt x="0" y="0"/>
                </a:moveTo>
                <a:lnTo>
                  <a:pt x="2606107" y="0"/>
                </a:lnTo>
                <a:lnTo>
                  <a:pt x="2606107" y="1409470"/>
                </a:lnTo>
                <a:lnTo>
                  <a:pt x="0" y="1409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56000" y="1927916"/>
            <a:ext cx="8503782" cy="245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29"/>
              </a:lnSpc>
            </a:pPr>
            <a:r>
              <a:rPr lang="en-US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КАК ПОДОБРАТЬ АНАЛОГ</a:t>
            </a:r>
          </a:p>
          <a:p>
            <a:pPr algn="l">
              <a:lnSpc>
                <a:spcPts val="6529"/>
              </a:lnSpc>
            </a:pPr>
            <a:r>
              <a:rPr lang="en-US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ПРЕОБРАЗОВАТЕЛЯ</a:t>
            </a:r>
          </a:p>
          <a:p>
            <a:pPr algn="l">
              <a:lnSpc>
                <a:spcPts val="6529"/>
              </a:lnSpc>
            </a:pPr>
            <a:r>
              <a:rPr lang="en-US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ЧАСТОТЫ?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4547" r="-1069" b="-4547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84558" y="0"/>
            <a:ext cx="1714216" cy="927105"/>
          </a:xfrm>
          <a:custGeom>
            <a:avLst/>
            <a:gdLst/>
            <a:ahLst/>
            <a:cxnLst/>
            <a:rect l="l" t="t" r="r" b="b"/>
            <a:pathLst>
              <a:path w="1714216" h="927105">
                <a:moveTo>
                  <a:pt x="0" y="0"/>
                </a:moveTo>
                <a:lnTo>
                  <a:pt x="1714216" y="0"/>
                </a:lnTo>
                <a:lnTo>
                  <a:pt x="1714216" y="927105"/>
                </a:lnTo>
                <a:lnTo>
                  <a:pt x="0" y="92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69611"/>
              </p:ext>
            </p:extLst>
          </p:nvPr>
        </p:nvGraphicFramePr>
        <p:xfrm>
          <a:off x="160875" y="1761499"/>
          <a:ext cx="10370250" cy="4482220"/>
        </p:xfrm>
        <a:graphic>
          <a:graphicData uri="http://schemas.openxmlformats.org/drawingml/2006/table">
            <a:tbl>
              <a:tblPr/>
              <a:tblGrid>
                <a:gridCol w="5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087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66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ru-RU" sz="1000" b="1" spc="1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 (MS) Bold"/>
                        <a:cs typeface="Arial" panose="020B0604020202020204" pitchFamily="34" charset="0"/>
                        <a:sym typeface="Calibri (MS) Bold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INVT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ru-RU" sz="1000" b="1" spc="1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 (MS) Bold"/>
                        <a:cs typeface="Arial" panose="020B0604020202020204" pitchFamily="34" charset="0"/>
                        <a:sym typeface="Calibri (MS) Bold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System Electric</a:t>
                      </a:r>
                      <a:endParaRPr lang="ru-RU" sz="1000" b="1" spc="1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 (MS) Bold"/>
                        <a:cs typeface="Arial" panose="020B0604020202020204" pitchFamily="34" charset="0"/>
                        <a:sym typeface="Calibri (MS) Bold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Практик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Veda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Danfoss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Vacon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ABB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Siemens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Lenze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Schnide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Electric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ESQ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INNOVERT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Inovance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INSTART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ВЕСПЕР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Delta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Mitsubishi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GD20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STV320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EFIP20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VF-11, VF-51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FC-051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VACON10,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VACON20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ACS150,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ACS355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MICRO</a:t>
                      </a:r>
                      <a:r>
                        <a:rPr lang="ru-RU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-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MASTE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410,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420,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V20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SMV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ATV12, ATV21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ESQ-230,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 F190,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ESQ-A300, ESQ-A500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ISD,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IMD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MD200,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MD310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NCI,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SDI,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VCI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E2-8300,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Е3-8100,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E3-9100,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Е5-MINI,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E5-8200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VFD-E, VFD-M, VFD-L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FR-D700,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FR-D720S,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FR-D740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28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GD27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STV320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EFIP20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VF-11, VF-51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FC-051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VACON10,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VACON20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ACS150,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ACS355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MICROMASTE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410,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420,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V20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SMV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ATV12, ATV21, ATV312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ESQ-230,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ESQ F190,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ESQ-A300, ESQ-A500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ISD,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IMD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MD200,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MD310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NCI,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SDI,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VCI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E2-8300,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Е3-8100,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E3-9100,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Е5-MINI,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E5-8200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VFD-E, VFD-M, VFD-L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FR-D700,</a:t>
                      </a:r>
                      <a:endParaRPr lang="en-US" sz="1100"/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FR-D720S,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1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FR-D740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8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GD200A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GD290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EFIP200А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VF-101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FC-101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NXS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ACS310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MICRO</a:t>
                      </a:r>
                      <a:r>
                        <a:rPr lang="ru-RU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-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MASTER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430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SMV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ATV61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ESQ-760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IBD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MD290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MCI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E4-8400,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Е5-8600,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EI-P7012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FR-A700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88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GD28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GD270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STV600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EFIP270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VF-101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FC-102,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FC-202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VACON100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 FLOW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ACH580, ACQ580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MICRO</a:t>
                      </a:r>
                      <a:r>
                        <a:rPr lang="ru-RU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-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MASTER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430, *G120P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SMV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ATV61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ESQ-A500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IBD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MD290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MCI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E5-P7500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CP2000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88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GD350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GD350A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STV900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EFIP350А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VF-101,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VF500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FC-302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NXP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ACS580, ACS880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MICRO</a:t>
                      </a:r>
                      <a:r>
                        <a:rPr lang="ru-RU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-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MASTER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440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*I550,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*8400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ATV32,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ATV71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ESQ-500,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ESQ-600,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ESQ-770,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A3000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ITD,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*IPD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MD500,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MD520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LCI,</a:t>
                      </a:r>
                      <a:endParaRPr lang="ru-RU" sz="1000" spc="1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 (MS)"/>
                        <a:cs typeface="Arial" panose="020B0604020202020204" pitchFamily="34" charset="0"/>
                        <a:sym typeface="Calibri (MS)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FCI</a:t>
                      </a:r>
                      <a:r>
                        <a:rPr lang="ru-RU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,</a:t>
                      </a:r>
                    </a:p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INPRIME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*Е4-9400,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*EI-7011 (IP54),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*EI-9011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*C2000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FR-A700,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*FR-F740,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*FR-F746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(IP55)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GD350-19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STV900H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VF-302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FC-302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NXP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ACS880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*I550,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*8400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ESQ-500,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ESQ-600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CS710,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MD520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GD300L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GD390L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STV900L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VF-302L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NXP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ACS880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*I550,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*8400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ME320LN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b="1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GD880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*STV991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*VF-400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*NXC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*ACS800, *ACS880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*G130,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*GD150</a:t>
                      </a: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*MD880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defRPr/>
                      </a:pP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3885364" y="429029"/>
            <a:ext cx="6536582" cy="25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00"/>
              </a:lnSpc>
              <a:spcBef>
                <a:spcPct val="0"/>
              </a:spcBef>
            </a:pPr>
            <a:r>
              <a:rPr lang="en-US" sz="2000" spc="-20" dirty="0">
                <a:solidFill>
                  <a:srgbClr val="00287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Таблица подбора аналогов ПЧ invt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0054" y="7199492"/>
            <a:ext cx="366747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10"/>
              </a:lnSpc>
              <a:spcBef>
                <a:spcPct val="0"/>
              </a:spcBef>
            </a:pPr>
            <a:r>
              <a:rPr lang="en-US" sz="1800" dirty="0">
                <a:solidFill>
                  <a:srgbClr val="54545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www.ruselkom.ru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CB031-D2D0-F120-707B-A6D62ABEABC7}"/>
              </a:ext>
            </a:extLst>
          </p:cNvPr>
          <p:cNvSpPr txBox="1"/>
          <p:nvPr/>
        </p:nvSpPr>
        <p:spPr>
          <a:xfrm>
            <a:off x="160875" y="6612601"/>
            <a:ext cx="10370250" cy="195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710"/>
              </a:lnSpc>
              <a:spcBef>
                <a:spcPct val="0"/>
              </a:spcBef>
            </a:pPr>
            <a:r>
              <a:rPr lang="ru-RU" sz="1100" dirty="0">
                <a:solidFill>
                  <a:srgbClr val="54545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* - необходимо уточнять у клиента все подробности по применению, механизму, системе управления, контроллерам и прочей периферии</a:t>
            </a:r>
            <a:endParaRPr lang="en-US" sz="1100" dirty="0">
              <a:solidFill>
                <a:srgbClr val="545454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5845391" y="429029"/>
            <a:ext cx="4576555" cy="25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00"/>
              </a:lnSpc>
              <a:spcBef>
                <a:spcPct val="0"/>
              </a:spcBef>
            </a:pPr>
            <a:r>
              <a:rPr lang="en-US" sz="2000" spc="-20" dirty="0">
                <a:solidFill>
                  <a:srgbClr val="00287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Инструкция по подбору ПЧ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669482" y="6793147"/>
            <a:ext cx="1752464" cy="63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750"/>
              </a:lnSpc>
              <a:spcBef>
                <a:spcPct val="0"/>
              </a:spcBef>
            </a:pPr>
            <a:r>
              <a:rPr lang="en-US" sz="5000" dirty="0">
                <a:solidFill>
                  <a:srgbClr val="002870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1</a:t>
            </a:r>
            <a:r>
              <a:rPr lang="en-US" sz="5000" u="none" strike="noStrike" dirty="0">
                <a:solidFill>
                  <a:srgbClr val="002870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-3</a:t>
            </a:r>
          </a:p>
        </p:txBody>
      </p:sp>
      <p:sp>
        <p:nvSpPr>
          <p:cNvPr id="39" name="Freeform 39"/>
          <p:cNvSpPr/>
          <p:nvPr/>
        </p:nvSpPr>
        <p:spPr>
          <a:xfrm>
            <a:off x="84558" y="0"/>
            <a:ext cx="1714216" cy="927105"/>
          </a:xfrm>
          <a:custGeom>
            <a:avLst/>
            <a:gdLst/>
            <a:ahLst/>
            <a:cxnLst/>
            <a:rect l="l" t="t" r="r" b="b"/>
            <a:pathLst>
              <a:path w="1714216" h="927105">
                <a:moveTo>
                  <a:pt x="0" y="0"/>
                </a:moveTo>
                <a:lnTo>
                  <a:pt x="1714216" y="0"/>
                </a:lnTo>
                <a:lnTo>
                  <a:pt x="1714216" y="927105"/>
                </a:lnTo>
                <a:lnTo>
                  <a:pt x="0" y="92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4"/>
          <p:cNvSpPr txBox="1"/>
          <p:nvPr/>
        </p:nvSpPr>
        <p:spPr>
          <a:xfrm>
            <a:off x="8669482" y="6793147"/>
            <a:ext cx="1752464" cy="63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750"/>
              </a:lnSpc>
              <a:spcBef>
                <a:spcPct val="0"/>
              </a:spcBef>
            </a:pPr>
            <a:r>
              <a:rPr lang="en-US" sz="5000" dirty="0">
                <a:solidFill>
                  <a:srgbClr val="002870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2-3</a:t>
            </a:r>
          </a:p>
        </p:txBody>
      </p:sp>
      <p:sp>
        <p:nvSpPr>
          <p:cNvPr id="57" name="Freeform 57"/>
          <p:cNvSpPr/>
          <p:nvPr/>
        </p:nvSpPr>
        <p:spPr>
          <a:xfrm>
            <a:off x="84558" y="0"/>
            <a:ext cx="1714216" cy="927105"/>
          </a:xfrm>
          <a:custGeom>
            <a:avLst/>
            <a:gdLst/>
            <a:ahLst/>
            <a:cxnLst/>
            <a:rect l="l" t="t" r="r" b="b"/>
            <a:pathLst>
              <a:path w="1714216" h="927105">
                <a:moveTo>
                  <a:pt x="0" y="0"/>
                </a:moveTo>
                <a:lnTo>
                  <a:pt x="1714216" y="0"/>
                </a:lnTo>
                <a:lnTo>
                  <a:pt x="1714216" y="927105"/>
                </a:lnTo>
                <a:lnTo>
                  <a:pt x="0" y="92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E63CBED0-D51C-CFAE-009B-768D623ACDB2}"/>
              </a:ext>
            </a:extLst>
          </p:cNvPr>
          <p:cNvSpPr txBox="1"/>
          <p:nvPr/>
        </p:nvSpPr>
        <p:spPr>
          <a:xfrm>
            <a:off x="270054" y="7199492"/>
            <a:ext cx="366747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10"/>
              </a:lnSpc>
              <a:spcBef>
                <a:spcPct val="0"/>
              </a:spcBef>
            </a:pPr>
            <a:r>
              <a:rPr lang="en-US" sz="1800" dirty="0">
                <a:solidFill>
                  <a:srgbClr val="54545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www.ruselkom.ru</a:t>
            </a: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3B2BDA8E-9F03-46ED-1383-5FD800C0275A}"/>
              </a:ext>
            </a:extLst>
          </p:cNvPr>
          <p:cNvSpPr txBox="1"/>
          <p:nvPr/>
        </p:nvSpPr>
        <p:spPr>
          <a:xfrm>
            <a:off x="5845391" y="429029"/>
            <a:ext cx="4576555" cy="25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00"/>
              </a:lnSpc>
              <a:spcBef>
                <a:spcPct val="0"/>
              </a:spcBef>
            </a:pPr>
            <a:r>
              <a:rPr lang="en-US" sz="2000" spc="-20" dirty="0">
                <a:solidFill>
                  <a:srgbClr val="00287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Инструкция по подбору ПЧ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1"/>
          <p:cNvSpPr txBox="1"/>
          <p:nvPr/>
        </p:nvSpPr>
        <p:spPr>
          <a:xfrm>
            <a:off x="8669482" y="6774097"/>
            <a:ext cx="175246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750"/>
              </a:lnSpc>
              <a:spcBef>
                <a:spcPct val="0"/>
              </a:spcBef>
            </a:pPr>
            <a:r>
              <a:rPr lang="en-US" sz="5000" dirty="0">
                <a:solidFill>
                  <a:srgbClr val="002870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Forum"/>
              </a:rPr>
              <a:t>3-3</a:t>
            </a:r>
          </a:p>
        </p:txBody>
      </p:sp>
      <p:sp>
        <p:nvSpPr>
          <p:cNvPr id="44" name="Freeform 44"/>
          <p:cNvSpPr/>
          <p:nvPr/>
        </p:nvSpPr>
        <p:spPr>
          <a:xfrm>
            <a:off x="84558" y="0"/>
            <a:ext cx="1714216" cy="927105"/>
          </a:xfrm>
          <a:custGeom>
            <a:avLst/>
            <a:gdLst/>
            <a:ahLst/>
            <a:cxnLst/>
            <a:rect l="l" t="t" r="r" b="b"/>
            <a:pathLst>
              <a:path w="1714216" h="927105">
                <a:moveTo>
                  <a:pt x="0" y="0"/>
                </a:moveTo>
                <a:lnTo>
                  <a:pt x="1714216" y="0"/>
                </a:lnTo>
                <a:lnTo>
                  <a:pt x="1714216" y="927105"/>
                </a:lnTo>
                <a:lnTo>
                  <a:pt x="0" y="92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9423F0E0-F2FB-D8BE-216D-D906C4E40E50}"/>
              </a:ext>
            </a:extLst>
          </p:cNvPr>
          <p:cNvSpPr txBox="1"/>
          <p:nvPr/>
        </p:nvSpPr>
        <p:spPr>
          <a:xfrm>
            <a:off x="270054" y="7199492"/>
            <a:ext cx="366747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10"/>
              </a:lnSpc>
              <a:spcBef>
                <a:spcPct val="0"/>
              </a:spcBef>
            </a:pPr>
            <a:r>
              <a:rPr lang="en-US" sz="1800" dirty="0">
                <a:solidFill>
                  <a:srgbClr val="54545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www.ruselkom.ru</a:t>
            </a: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8EA0E3B5-EF1E-DEE2-BD9A-1A12F288FE87}"/>
              </a:ext>
            </a:extLst>
          </p:cNvPr>
          <p:cNvSpPr txBox="1"/>
          <p:nvPr/>
        </p:nvSpPr>
        <p:spPr>
          <a:xfrm>
            <a:off x="5845391" y="429029"/>
            <a:ext cx="4576555" cy="25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00"/>
              </a:lnSpc>
              <a:spcBef>
                <a:spcPct val="0"/>
              </a:spcBef>
            </a:pPr>
            <a:r>
              <a:rPr lang="en-US" sz="2000" spc="-20" dirty="0">
                <a:solidFill>
                  <a:srgbClr val="00287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Инструкция по подбору ПЧ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4547" r="-1069" b="-4547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3026"/>
              </p:ext>
            </p:extLst>
          </p:nvPr>
        </p:nvGraphicFramePr>
        <p:xfrm>
          <a:off x="270054" y="1280268"/>
          <a:ext cx="10151891" cy="4797355"/>
        </p:xfrm>
        <a:graphic>
          <a:graphicData uri="http://schemas.openxmlformats.org/drawingml/2006/table">
            <a:tbl>
              <a:tblPr/>
              <a:tblGrid>
                <a:gridCol w="101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8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9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9339">
                <a:tc gridSpan="8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endParaRPr lang="ru-RU" sz="25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 (MS) Bold"/>
                        <a:cs typeface="Arial" panose="020B0604020202020204" pitchFamily="34" charset="0"/>
                        <a:sym typeface="Calibri (MS) Bold"/>
                      </a:endParaRPr>
                    </a:p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25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Тип фильтра</a:t>
                      </a:r>
                      <a:endParaRPr lang="en-US" sz="25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Тип фильтра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Тип фильтра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Тип фильтра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Тип фильтра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Тип фильтра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Тип фильтра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Тип фильтра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89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Входной фильтр 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99"/>
                        </a:lnSpc>
                        <a:defRPr/>
                      </a:pPr>
                      <a:r>
                        <a:rPr lang="en-US" sz="1499" b="1" spc="14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Входной фильтр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99"/>
                        </a:lnSpc>
                        <a:defRPr/>
                      </a:pPr>
                      <a:r>
                        <a:rPr lang="en-US" sz="1499" b="1" spc="14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Входной фильтр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99"/>
                        </a:lnSpc>
                        <a:defRPr/>
                      </a:pPr>
                      <a:r>
                        <a:rPr lang="en-US" sz="1499" b="1" spc="14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Входной фильтр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Выходной фильтр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Выходной фильтр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Выходной фильтр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Выходной фильтр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Входной фильтр ЭМС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Входной реактор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DC реактор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Пассивный фильтр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гармоник 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Выходной фильтр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ЭМС</a:t>
                      </a: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Фильтр du/dt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Синус-фильтр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b="1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Выходной реактор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2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0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Фильтры ЭМС на входной стороне могут уменьшить помехи создаваемые ПЧ на другие устройства, подключенные к этой же сети. Обеспечивает категорию размещения С2.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0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Используется на входе ПЧ для повышения коэффициента мощности, подавления бросков тока и уменьшения гармонических помех, создаваемых устройством в сети (THDI&lt;50%).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0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Используется в звене постоянного тока ПЧ для уменьшения коэффициента искажения входного тока (THDI&lt;40%), увеличения коэффициента мощности и защиты конденсаторов звена постоянного тока.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0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Используется на входе ПЧ для снижения искажений тока и уровня гармоник (THDI&lt;5%), а также для повышения коэффициента мощности устройства.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0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Фильтры ЭМС на выходной стороне могут уменьшить радиопомехи, вызванные кабелями между ПЧ и двигателями, а также ток утечки проводящих проводов.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0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Используется на выходе ПЧ для подавления скачков напряжения и уменьшения переходного напряжения du/dt, отражаемого бегущими волнами по длинному кабелю, также для уменьшения потерь двигателя на вихревые токи и шум, и защиты изоляции двигателя. В основном используется в тех случаях, когда напряжение питания слишком высокое, старые двигатели нуждаются в обновлении, прочность изоляции двигателя с постоянной частотой вращения низкая, часто происходят торможения, используются более длинные выходные кабели.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0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Используются на выходе ПЧ для подавления и поглощения гармонического тока высокого порядка, возникающего из-за пульсаций тока на частоте переключения, изменения формы выходного сигнала (делает похожим на синусоиду), что значительно увеличивает длину выходного кабеля, уменьшения потерь двигателя на вихревые токи и шум, а также защиты изоляции двигателя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0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Используются на выходе ПЧ для подавления гармонического тока высокого порядка, возникающего из-за пульсаций тока на частоте переключения, уменьшения переходного напряжения du/dt, отражаемого бегущими волнами по длинному кабелю, уменьшения потери двигателя на вихревые токи и шум, а также защиты изоляции двигателя. 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8669482" y="6793147"/>
            <a:ext cx="1752464" cy="63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750"/>
              </a:lnSpc>
              <a:spcBef>
                <a:spcPct val="0"/>
              </a:spcBef>
            </a:pPr>
            <a:r>
              <a:rPr lang="en-US" sz="5000" dirty="0">
                <a:solidFill>
                  <a:srgbClr val="002870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1-3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45391" y="429029"/>
            <a:ext cx="4576555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r">
              <a:lnSpc>
                <a:spcPts val="1900"/>
              </a:lnSpc>
              <a:spcBef>
                <a:spcPct val="0"/>
              </a:spcBef>
            </a:pPr>
            <a:r>
              <a:rPr lang="en-US" sz="2000" spc="-20" dirty="0">
                <a:solidFill>
                  <a:srgbClr val="00287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Инструкция по подбору дополнительного оборудования</a:t>
            </a:r>
          </a:p>
        </p:txBody>
      </p:sp>
      <p:sp>
        <p:nvSpPr>
          <p:cNvPr id="7" name="Freeform 7"/>
          <p:cNvSpPr/>
          <p:nvPr/>
        </p:nvSpPr>
        <p:spPr>
          <a:xfrm>
            <a:off x="84558" y="0"/>
            <a:ext cx="1714216" cy="927105"/>
          </a:xfrm>
          <a:custGeom>
            <a:avLst/>
            <a:gdLst/>
            <a:ahLst/>
            <a:cxnLst/>
            <a:rect l="l" t="t" r="r" b="b"/>
            <a:pathLst>
              <a:path w="1714216" h="927105">
                <a:moveTo>
                  <a:pt x="0" y="0"/>
                </a:moveTo>
                <a:lnTo>
                  <a:pt x="1714216" y="0"/>
                </a:lnTo>
                <a:lnTo>
                  <a:pt x="1714216" y="927105"/>
                </a:lnTo>
                <a:lnTo>
                  <a:pt x="0" y="92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B8233E9-8989-0459-AF42-200E0553C2EC}"/>
              </a:ext>
            </a:extLst>
          </p:cNvPr>
          <p:cNvSpPr txBox="1"/>
          <p:nvPr/>
        </p:nvSpPr>
        <p:spPr>
          <a:xfrm>
            <a:off x="270054" y="7199492"/>
            <a:ext cx="366747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10"/>
              </a:lnSpc>
              <a:spcBef>
                <a:spcPct val="0"/>
              </a:spcBef>
            </a:pPr>
            <a:r>
              <a:rPr lang="en-US" sz="1800" dirty="0">
                <a:solidFill>
                  <a:srgbClr val="54545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www.ruselkom.ru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4547" r="-1069" b="-45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2617" y="1246853"/>
            <a:ext cx="802708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4"/>
              </a:lnSpc>
            </a:pPr>
            <a:r>
              <a:rPr lang="en-US" sz="1000" b="1" spc="11" dirty="0">
                <a:solidFill>
                  <a:srgbClr val="00287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Примечание: подбор дополнительного оборудования по мощности преобразователя частоты, в случае если он имеет переключение типа нагрузки (общепромышленная и насосно-вентиляторная нагрузка), осуществляется по используемому режиму работы. Если тип нагрузки неизвестен используется мощность для насосно-вентиляторной нагрузки.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2617" y="1891132"/>
            <a:ext cx="949848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14"/>
              </a:lnSpc>
            </a:pPr>
            <a:r>
              <a:rPr lang="en-US" sz="1000" u="none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Подбор входного и выходного фильтра ЭМС осуществляется по напряжению и мощности преобразователя частоты. </a:t>
            </a:r>
          </a:p>
          <a:p>
            <a:pPr marL="0" lvl="0" indent="0" algn="l">
              <a:lnSpc>
                <a:spcPts val="1214"/>
              </a:lnSpc>
              <a:spcBef>
                <a:spcPct val="0"/>
              </a:spcBef>
            </a:pPr>
            <a:r>
              <a:rPr lang="en-US" sz="1000" u="none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Пример: необходим входной фильтр ЭМС для преобразователя частоты GD270-015-4 15 кВт 380В. </a:t>
            </a:r>
          </a:p>
          <a:p>
            <a:pPr marL="0" lvl="0" indent="0" algn="l">
              <a:lnSpc>
                <a:spcPts val="1214"/>
              </a:lnSpc>
              <a:spcBef>
                <a:spcPct val="0"/>
              </a:spcBef>
            </a:pPr>
            <a:r>
              <a:rPr lang="en-US" sz="1000" u="sng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Выбираем в прайс листе</a:t>
            </a:r>
            <a:r>
              <a:rPr lang="en-US" sz="1000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: </a:t>
            </a:r>
            <a:r>
              <a:rPr lang="en-US" sz="1000" u="none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Опции и дополнительное оборудование ► Фильтры ►Входные ЭМС-фильтры ► 380V ► Входной ЭМС-фильтр FLT-P04045L-B.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054" y="1986382"/>
            <a:ext cx="291796" cy="38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0"/>
              </a:lnSpc>
              <a:spcBef>
                <a:spcPct val="0"/>
              </a:spcBef>
            </a:pPr>
            <a:r>
              <a:rPr lang="en-US" sz="3000" dirty="0">
                <a:solidFill>
                  <a:srgbClr val="00287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70054" y="2538403"/>
            <a:ext cx="9665946" cy="821107"/>
            <a:chOff x="0" y="-19049"/>
            <a:chExt cx="12887928" cy="1094809"/>
          </a:xfrm>
        </p:grpSpPr>
        <p:sp>
          <p:nvSpPr>
            <p:cNvPr id="7" name="TextBox 7"/>
            <p:cNvSpPr txBox="1"/>
            <p:nvPr/>
          </p:nvSpPr>
          <p:spPr>
            <a:xfrm>
              <a:off x="403417" y="460206"/>
              <a:ext cx="12484511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Пример: необходим входной реактор для преобразователя частоты GD350-355G-6 350 кВт 690В.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sng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Выбираем в прайс листе</a:t>
              </a:r>
              <a:r>
                <a:rPr lang="en-US" sz="1000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: </a:t>
              </a: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Опции и дополнительное оборудование ► Реакторы (дроссели) ► Входные реакторы (дроссели переменного тока) ► </a:t>
              </a:r>
              <a:endParaRPr lang="ru-RU" sz="1000" u="none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endParaRP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690V алюминий ► Входной реактор GDL-ACL0400-6AL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03417" y="-19049"/>
              <a:ext cx="12484511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Подбор входного реактора и DC реактора осуществляется по напряжению и мощности преобразователя частоты, с учетом материала дросселя (медь и алюминий). Преимущество алюминия – цена. Преимущество меди – более высокие электрические характеристики (меньше греется).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6200"/>
              <a:ext cx="389061" cy="53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287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0054" y="3554641"/>
            <a:ext cx="9665946" cy="775750"/>
            <a:chOff x="0" y="0"/>
            <a:chExt cx="12887928" cy="1034334"/>
          </a:xfrm>
        </p:grpSpPr>
        <p:sp>
          <p:nvSpPr>
            <p:cNvPr id="11" name="TextBox 11"/>
            <p:cNvSpPr txBox="1"/>
            <p:nvPr/>
          </p:nvSpPr>
          <p:spPr>
            <a:xfrm>
              <a:off x="403417" y="-19050"/>
              <a:ext cx="12484511" cy="1053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Подбор пассивного фильтра гармоник осуществляется по напряжению и мощности преобразователя частоты.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Пример: необходим пассивный фильтр гармоник для преобразователя частоты GD350A-110G/132P-4 110/132 кВт 380В, предназначающегося для работы в насосно-вентиляторном режиме.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sng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Выбираем в прайс листе</a:t>
              </a:r>
              <a:r>
                <a:rPr lang="en-US" sz="1000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: </a:t>
              </a: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Опции и дополнительное оборудование ► Фильтры ► Пассивный фильтр гармоник 5% ► Фильтр GDL-H0265-4AL. </a:t>
              </a:r>
              <a:br>
                <a:rPr lang="ru-RU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</a:b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Подбор проводится для 132 кВт, так как ПЧ предназначается для работы в насосно-вентиляторном режиме.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6200"/>
              <a:ext cx="389061" cy="53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287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0054" y="4487554"/>
            <a:ext cx="9665948" cy="471459"/>
            <a:chOff x="0" y="-19049"/>
            <a:chExt cx="12887930" cy="628613"/>
          </a:xfrm>
        </p:grpSpPr>
        <p:sp>
          <p:nvSpPr>
            <p:cNvPr id="14" name="TextBox 14"/>
            <p:cNvSpPr txBox="1"/>
            <p:nvPr/>
          </p:nvSpPr>
          <p:spPr>
            <a:xfrm>
              <a:off x="414687" y="-19049"/>
              <a:ext cx="12473243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Подбор выходного реактора, фильтра du/dt и синус фильтра осуществляется по напряжению и мощности преобразователя частоты, с учетом длины кабеля от выхода преобразователя частоты до двигателя, а также материала фильтра (медь и алюминий). Преимущество алюминия – цена.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000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Преимущество меди – более высокие электрические характеристики (меньше греется).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6200"/>
              <a:ext cx="389061" cy="53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287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</a:p>
          </p:txBody>
        </p:sp>
      </p:grpSp>
      <p:graphicFrame>
        <p:nvGraphicFramePr>
          <p:cNvPr id="16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84097"/>
              </p:ext>
            </p:extLst>
          </p:nvPr>
        </p:nvGraphicFramePr>
        <p:xfrm>
          <a:off x="572617" y="5144255"/>
          <a:ext cx="9363384" cy="784436"/>
        </p:xfrm>
        <a:graphic>
          <a:graphicData uri="http://schemas.openxmlformats.org/drawingml/2006/table">
            <a:tbl>
              <a:tblPr/>
              <a:tblGrid>
                <a:gridCol w="2340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0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Длина неэкранированного кабеля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50-150 м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150-450 м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450-1000 м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Длина экранированного кабеля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30-100 м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100-230 м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230-500 м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Тип выходного фильтра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Выходной реактор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Фильтр du/dt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r>
                        <a:rPr lang="en-US" sz="1200" spc="12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Синус фильтр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2" marR="7722" marT="7722" marB="7722" anchor="ctr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572617" y="6009200"/>
            <a:ext cx="936338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4"/>
              </a:lnSpc>
              <a:spcBef>
                <a:spcPct val="0"/>
              </a:spcBef>
            </a:pPr>
            <a:r>
              <a:rPr lang="en-US" sz="1000" u="none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Пример: необходимо подобрать выходной фильтр для преобразователя частоты GD350A-055G/075P-4 55/75 кВт 380В. Тип нагрузки неизвестен, длина выходного кабеля 150 м, тип выходного кабеля – экранированный. </a:t>
            </a:r>
          </a:p>
          <a:p>
            <a:pPr marL="0" lvl="0" indent="0" algn="l">
              <a:lnSpc>
                <a:spcPts val="1214"/>
              </a:lnSpc>
              <a:spcBef>
                <a:spcPct val="0"/>
              </a:spcBef>
            </a:pPr>
            <a:r>
              <a:rPr lang="en-US" sz="1000" u="none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В соответствии с таблицей выбираем тип выходного фильтра – фильтр du/dt. Так как тип нагрузки неизвестен, подбор делаем по мощности, соответствующей насосно-вентиляторной нагрузке. </a:t>
            </a:r>
          </a:p>
          <a:p>
            <a:pPr marL="0" lvl="0" indent="0" algn="l">
              <a:lnSpc>
                <a:spcPts val="1214"/>
              </a:lnSpc>
              <a:spcBef>
                <a:spcPct val="0"/>
              </a:spcBef>
            </a:pPr>
            <a:r>
              <a:rPr lang="en-US" sz="1000" u="sng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Выбираем в прайс листе</a:t>
            </a:r>
            <a:r>
              <a:rPr lang="en-US" sz="1000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: </a:t>
            </a:r>
            <a:r>
              <a:rPr lang="en-US" sz="1000" u="none" strike="noStrike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Опции и дополнительное оборудование ► Фильтры ►Фильтр du/dt ► 380V алюминий ► Фильтр GDL-DUL0150-4AL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69482" y="6793147"/>
            <a:ext cx="1752464" cy="63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750"/>
              </a:lnSpc>
              <a:spcBef>
                <a:spcPct val="0"/>
              </a:spcBef>
            </a:pPr>
            <a:r>
              <a:rPr lang="en-US" sz="5000" dirty="0">
                <a:solidFill>
                  <a:srgbClr val="002870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2-3</a:t>
            </a:r>
          </a:p>
        </p:txBody>
      </p:sp>
      <p:sp>
        <p:nvSpPr>
          <p:cNvPr id="21" name="Freeform 21"/>
          <p:cNvSpPr/>
          <p:nvPr/>
        </p:nvSpPr>
        <p:spPr>
          <a:xfrm>
            <a:off x="84558" y="0"/>
            <a:ext cx="1714216" cy="927105"/>
          </a:xfrm>
          <a:custGeom>
            <a:avLst/>
            <a:gdLst/>
            <a:ahLst/>
            <a:cxnLst/>
            <a:rect l="l" t="t" r="r" b="b"/>
            <a:pathLst>
              <a:path w="1714216" h="927105">
                <a:moveTo>
                  <a:pt x="0" y="0"/>
                </a:moveTo>
                <a:lnTo>
                  <a:pt x="1714216" y="0"/>
                </a:lnTo>
                <a:lnTo>
                  <a:pt x="1714216" y="927105"/>
                </a:lnTo>
                <a:lnTo>
                  <a:pt x="0" y="92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9BAA59EE-F7B6-50E7-030E-2881D6F65418}"/>
              </a:ext>
            </a:extLst>
          </p:cNvPr>
          <p:cNvSpPr txBox="1"/>
          <p:nvPr/>
        </p:nvSpPr>
        <p:spPr>
          <a:xfrm>
            <a:off x="270054" y="7199492"/>
            <a:ext cx="366747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10"/>
              </a:lnSpc>
              <a:spcBef>
                <a:spcPct val="0"/>
              </a:spcBef>
            </a:pPr>
            <a:r>
              <a:rPr lang="en-US" sz="1800" dirty="0">
                <a:solidFill>
                  <a:srgbClr val="54545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www.ruselkom.ru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4BC8EBAB-E017-675C-C07B-B4D8743EB5C2}"/>
              </a:ext>
            </a:extLst>
          </p:cNvPr>
          <p:cNvSpPr txBox="1"/>
          <p:nvPr/>
        </p:nvSpPr>
        <p:spPr>
          <a:xfrm>
            <a:off x="5845391" y="429029"/>
            <a:ext cx="4576555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r">
              <a:lnSpc>
                <a:spcPts val="1900"/>
              </a:lnSpc>
              <a:spcBef>
                <a:spcPct val="0"/>
              </a:spcBef>
            </a:pPr>
            <a:r>
              <a:rPr lang="en-US" sz="2000" spc="-20" dirty="0">
                <a:solidFill>
                  <a:srgbClr val="00287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Инструкция по подбору дополнительного оборудования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4547" r="-1069" b="-4547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04737"/>
              </p:ext>
            </p:extLst>
          </p:nvPr>
        </p:nvGraphicFramePr>
        <p:xfrm>
          <a:off x="270054" y="1280268"/>
          <a:ext cx="10151892" cy="269444"/>
        </p:xfrm>
        <a:graphic>
          <a:graphicData uri="http://schemas.openxmlformats.org/drawingml/2006/table">
            <a:tbl>
              <a:tblPr/>
              <a:tblGrid>
                <a:gridCol w="1034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5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59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483">
                <a:tc gridSpan="8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Calibri (MS) Bold"/>
                          <a:cs typeface="Calibri (MS) Bold"/>
                          <a:sym typeface="Calibri (MS) Bold"/>
                        </a:rPr>
                        <a:t>Подбор тормозного прерывателя и тормозных резисторов </a:t>
                      </a:r>
                      <a:endParaRPr lang="en-US" sz="1100" dirty="0">
                        <a:latin typeface="Arial Narrow" panose="020B0606020202030204" pitchFamily="34" charset="0"/>
                      </a:endParaRPr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Подбор тормозного прерывателя и тормозных резисторов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Подбор тормозного прерывателя и тормозных резисторов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Подбор тормозного прерывателя и тормозных резисторов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Подбор тормозного прерывателя и тормозных резисторов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Подбор тормозного прерывателя и тормозных резисторов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Подбор тормозного прерывателя и тормозных резисторов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99"/>
                        </a:lnSpc>
                        <a:defRPr/>
                      </a:pPr>
                      <a:r>
                        <a:rPr lang="en-US" sz="1999" b="1" spc="1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Подбор тормозного прерывателя и тормозных резисторов </a:t>
                      </a:r>
                      <a:endParaRPr lang="en-US" sz="1100"/>
                    </a:p>
                  </a:txBody>
                  <a:tcPr marL="7722" marR="7722" marT="7722" marB="7722">
                    <a:lnL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722" cap="flat" cmpd="sng" algn="ctr">
                      <a:solidFill>
                        <a:srgbClr val="6E7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270054" y="4648780"/>
            <a:ext cx="9665946" cy="2462213"/>
            <a:chOff x="0" y="-19049"/>
            <a:chExt cx="12887928" cy="3282951"/>
          </a:xfrm>
        </p:grpSpPr>
        <p:sp>
          <p:nvSpPr>
            <p:cNvPr id="5" name="TextBox 5"/>
            <p:cNvSpPr txBox="1"/>
            <p:nvPr/>
          </p:nvSpPr>
          <p:spPr>
            <a:xfrm>
              <a:off x="403417" y="-19049"/>
              <a:ext cx="12484511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14"/>
                </a:lnSpc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Подбор тормозного резистора проводится по напряжению, мощности и применению. </a:t>
              </a:r>
            </a:p>
            <a:p>
              <a:pPr algn="l">
                <a:lnSpc>
                  <a:spcPts val="1214"/>
                </a:lnSpc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Если преобразователь частоты применятся для подъёма, то необходимо выбирать для одного преобразователя частоты четыре тормозных резистора, подключенных последовательно-параллельно. В остальных случаях для легких применений выбирается 1 тормозной резистор. </a:t>
              </a:r>
            </a:p>
            <a:p>
              <a:pPr algn="l">
                <a:lnSpc>
                  <a:spcPts val="1214"/>
                </a:lnSpc>
              </a:pPr>
              <a:r>
                <a:rPr lang="en-US" sz="1104" u="sng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Выбираем в прайс-листе</a:t>
              </a: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: Опции и дополнительное оборудование ► Тормозные резисторы ► 220V / 380 V ► Выбираем по мощности в таблице </a:t>
              </a:r>
            </a:p>
            <a:p>
              <a:pPr algn="l">
                <a:lnSpc>
                  <a:spcPts val="1214"/>
                </a:lnSpc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Для преобразователя частоты с входным напряжением 660 В необходимо подбирать 2 соединенных последовательно резистора с номинальным напряжением 380 В на ту же мощность преобразователя частоты для легких применений, и 8 резисторов, соединенных последовательно параллельно, для преобразователя частоты использующегося для подъёма. </a:t>
              </a:r>
            </a:p>
            <a:p>
              <a:pPr algn="l">
                <a:lnSpc>
                  <a:spcPts val="1214"/>
                </a:lnSpc>
              </a:pPr>
              <a:endParaRPr lang="en-US" sz="1104" spc="11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endParaRPr>
            </a:p>
            <a:p>
              <a:pPr algn="l">
                <a:lnSpc>
                  <a:spcPts val="1214"/>
                </a:lnSpc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Пример: необходимо обеспечить торможение для преобразователя частоты GD350-19-045G-6 Crane 45 кВт 690В, управляющего двигателем тележки подъёмного крана. Так как в преобразователе частоты отсутствует встроенный тормозной прерыватель.</a:t>
              </a:r>
            </a:p>
            <a:p>
              <a:pPr algn="l">
                <a:lnSpc>
                  <a:spcPts val="1214"/>
                </a:lnSpc>
              </a:pPr>
              <a:r>
                <a:rPr lang="en-US" sz="1104" u="sng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Выбираем в прайс-листе</a:t>
              </a: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: Опции и дополнительное оборудование ► Тормозные прерыватели (Блоки торможения) ► Блоки динамического торможения (DBU) ► 690V ► Тормозной прерыватель DBU100H-110-6 </a:t>
              </a:r>
            </a:p>
            <a:p>
              <a:pPr algn="l">
                <a:lnSpc>
                  <a:spcPts val="1214"/>
                </a:lnSpc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Так как применение двигателя ПЧ это перемещение, проводим подбор тормозного резистора для легкой нагрузки: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Опции и дополнительное оборудование ► Тормозные резисторы ► 380 V ► Тормозной резистор 6.8Ω/12000W – 2 шт.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6200"/>
              <a:ext cx="389061" cy="496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287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"/>
                </a:rPr>
                <a:t>3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0054" y="1895894"/>
            <a:ext cx="9665946" cy="1551768"/>
            <a:chOff x="0" y="-19050"/>
            <a:chExt cx="12887928" cy="2069023"/>
          </a:xfrm>
        </p:grpSpPr>
        <p:sp>
          <p:nvSpPr>
            <p:cNvPr id="8" name="TextBox 8"/>
            <p:cNvSpPr txBox="1"/>
            <p:nvPr/>
          </p:nvSpPr>
          <p:spPr>
            <a:xfrm>
              <a:off x="403417" y="-19050"/>
              <a:ext cx="12484511" cy="2069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Не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обходимо определить присутствует ли встроенный тормозной прерыватель в преобразователе частоты. </a:t>
              </a:r>
              <a:br>
                <a:rPr lang="ru-RU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</a:b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Если присутствует, то переходите к подбору тормозного резистора.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b="1" u="none" strike="noStrike" spc="11" dirty="0">
                  <a:solidFill>
                    <a:srgbClr val="002870"/>
                  </a:solidFill>
                  <a:latin typeface="Arial" panose="020B0604020202020204" pitchFamily="34" charset="0"/>
                  <a:ea typeface="Calibri (MS) Bold"/>
                  <a:cs typeface="Arial" panose="020B0604020202020204" pitchFamily="34" charset="0"/>
                  <a:sym typeface="Calibri (MS) Bold"/>
                </a:rPr>
                <a:t>GD20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– встроенный тормозной прерыватель до 37 кВт включительно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b="1" u="none" strike="noStrike" spc="11" dirty="0">
                  <a:solidFill>
                    <a:srgbClr val="002870"/>
                  </a:solidFill>
                  <a:latin typeface="Arial" panose="020B0604020202020204" pitchFamily="34" charset="0"/>
                  <a:ea typeface="Calibri (MS) Bold"/>
                  <a:cs typeface="Arial" panose="020B0604020202020204" pitchFamily="34" charset="0"/>
                  <a:sym typeface="Calibri (MS) Bold"/>
                </a:rPr>
                <a:t>GD27 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– встроенный тормозной прерыватель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b="1" u="none" strike="noStrike" spc="11" dirty="0">
                  <a:solidFill>
                    <a:srgbClr val="002870"/>
                  </a:solidFill>
                  <a:latin typeface="Arial" panose="020B0604020202020204" pitchFamily="34" charset="0"/>
                  <a:ea typeface="Calibri (MS) Bold"/>
                  <a:cs typeface="Arial" panose="020B0604020202020204" pitchFamily="34" charset="0"/>
                  <a:sym typeface="Calibri (MS) Bold"/>
                </a:rPr>
                <a:t>GD200A 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– встроенный тормозной прерыватель до 30 кВт включительно </a:t>
              </a:r>
            </a:p>
            <a:p>
              <a:pPr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b="1" u="none" strike="noStrike" spc="11" dirty="0">
                  <a:solidFill>
                    <a:srgbClr val="002870"/>
                  </a:solidFill>
                  <a:latin typeface="Arial" panose="020B0604020202020204" pitchFamily="34" charset="0"/>
                  <a:ea typeface="Calibri (MS) Bold"/>
                  <a:cs typeface="Arial" panose="020B0604020202020204" pitchFamily="34" charset="0"/>
                  <a:sym typeface="Calibri (MS) Bold"/>
                </a:rPr>
                <a:t>GD350A 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– встроенный тормозной прерыватель до 37 кВт включительно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b="1" u="none" strike="noStrike" spc="11" dirty="0">
                  <a:solidFill>
                    <a:srgbClr val="002870"/>
                  </a:solidFill>
                  <a:latin typeface="Arial" panose="020B0604020202020204" pitchFamily="34" charset="0"/>
                  <a:ea typeface="Calibri (MS) Bold"/>
                  <a:cs typeface="Arial" panose="020B0604020202020204" pitchFamily="34" charset="0"/>
                  <a:sym typeface="Calibri (MS) Bold"/>
                </a:rPr>
                <a:t>GD350-19 380 В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– встроенный тормозной прерыватель до 110 кВт включительно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b="1" u="none" strike="noStrike" spc="11" dirty="0">
                  <a:solidFill>
                    <a:srgbClr val="002870"/>
                  </a:solidFill>
                  <a:latin typeface="Arial" panose="020B0604020202020204" pitchFamily="34" charset="0"/>
                  <a:ea typeface="Calibri (MS) Bold"/>
                  <a:cs typeface="Arial" panose="020B0604020202020204" pitchFamily="34" charset="0"/>
                  <a:sym typeface="Calibri (MS) Bold"/>
                </a:rPr>
                <a:t>GD350-19 660 В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– отсутствует встроенный тормозной прерыватель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b="1" u="none" strike="noStrike" spc="11" dirty="0">
                  <a:solidFill>
                    <a:srgbClr val="002870"/>
                  </a:solidFill>
                  <a:latin typeface="Arial" panose="020B0604020202020204" pitchFamily="34" charset="0"/>
                  <a:ea typeface="Calibri (MS) Bold"/>
                  <a:cs typeface="Arial" panose="020B0604020202020204" pitchFamily="34" charset="0"/>
                  <a:sym typeface="Calibri (MS) Bold"/>
                </a:rPr>
                <a:t>GD350 660 В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– отсутствует = встроенный тормозной прерыватель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b="1" u="none" strike="noStrike" spc="11" dirty="0">
                  <a:solidFill>
                    <a:srgbClr val="002870"/>
                  </a:solidFill>
                  <a:latin typeface="Arial" panose="020B0604020202020204" pitchFamily="34" charset="0"/>
                  <a:ea typeface="Calibri (MS) Bold"/>
                  <a:cs typeface="Arial" panose="020B0604020202020204" pitchFamily="34" charset="0"/>
                  <a:sym typeface="Calibri (MS) Bold"/>
                </a:rPr>
                <a:t>GD270</a:t>
              </a:r>
              <a:r>
                <a:rPr lang="en-US" sz="1104" u="none" strike="noStrike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– отсутствует встроенный тормозной прерыватель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6200"/>
              <a:ext cx="389061" cy="496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287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0054" y="3577028"/>
            <a:ext cx="9665946" cy="942384"/>
            <a:chOff x="0" y="-19050"/>
            <a:chExt cx="12887928" cy="1256511"/>
          </a:xfrm>
        </p:grpSpPr>
        <p:sp>
          <p:nvSpPr>
            <p:cNvPr id="11" name="TextBox 11"/>
            <p:cNvSpPr txBox="1"/>
            <p:nvPr/>
          </p:nvSpPr>
          <p:spPr>
            <a:xfrm>
              <a:off x="403417" y="-19050"/>
              <a:ext cx="12484511" cy="1256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14"/>
                </a:lnSpc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В случае если у модели преобразователя частоты отсутствует встроенный тормозной прерыватель, необходимо провести его подбор по мощности и напряжению. </a:t>
              </a:r>
            </a:p>
            <a:p>
              <a:pPr algn="l">
                <a:lnSpc>
                  <a:spcPts val="1214"/>
                </a:lnSpc>
              </a:pPr>
              <a:r>
                <a:rPr lang="en-US" sz="1104" u="sng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Выбираем в прайс-листе:</a:t>
              </a: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Опции и дополнительное оборудование </a:t>
              </a:r>
              <a:r>
                <a:rPr lang="en-US" sz="1104" b="1" i="1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 Bold Italics"/>
                  <a:cs typeface="Arial" panose="020B0604020202020204" pitchFamily="34" charset="0"/>
                  <a:sym typeface="Calibri (MS) Bold Italics"/>
                </a:rPr>
                <a:t>►</a:t>
              </a: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Тормозные прерыватели (Блоки торможения) </a:t>
              </a:r>
              <a:r>
                <a:rPr lang="en-US" sz="1104" b="1" i="1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 Bold Italics"/>
                  <a:cs typeface="Arial" panose="020B0604020202020204" pitchFamily="34" charset="0"/>
                  <a:sym typeface="Calibri (MS) Bold Italics"/>
                </a:rPr>
                <a:t>►</a:t>
              </a: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Блоки динамического торможения (DBU) </a:t>
              </a:r>
              <a:r>
                <a:rPr lang="en-US" sz="1104" b="1" i="1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 Bold Italics"/>
                  <a:cs typeface="Arial" panose="020B0604020202020204" pitchFamily="34" charset="0"/>
                  <a:sym typeface="Calibri (MS) Bold Italics"/>
                </a:rPr>
                <a:t>►</a:t>
              </a: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220V / 380V / 690V </a:t>
              </a:r>
              <a:r>
                <a:rPr lang="en-US" sz="1104" b="1" i="1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 Bold Italics"/>
                  <a:cs typeface="Arial" panose="020B0604020202020204" pitchFamily="34" charset="0"/>
                  <a:sym typeface="Calibri (MS) Bold Italics"/>
                </a:rPr>
                <a:t>►</a:t>
              </a: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 Выбираем по мощности в таблице </a:t>
              </a:r>
            </a:p>
            <a:p>
              <a:pPr marL="0" lvl="0" indent="0" algn="l">
                <a:lnSpc>
                  <a:spcPts val="1214"/>
                </a:lnSpc>
                <a:spcBef>
                  <a:spcPct val="0"/>
                </a:spcBef>
              </a:pPr>
              <a:r>
                <a:rPr lang="en-US" sz="1104" spc="11" dirty="0">
                  <a:solidFill>
                    <a:srgbClr val="000000"/>
                  </a:solidFill>
                  <a:latin typeface="Arial" panose="020B0604020202020204" pitchFamily="34" charset="0"/>
                  <a:ea typeface="Calibri (MS)"/>
                  <a:cs typeface="Arial" panose="020B0604020202020204" pitchFamily="34" charset="0"/>
                  <a:sym typeface="Calibri (MS)"/>
                </a:rPr>
                <a:t>Подбор тормозного прерывателя и тормозного резистора, в случае если преобразователь частоты имеет два типа нагрузки, всегда происходит только по мощности типа G (общепромышленное применение).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6200"/>
              <a:ext cx="451477" cy="496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287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"/>
                </a:rPr>
                <a:t>2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669482" y="6793147"/>
            <a:ext cx="1752464" cy="63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750"/>
              </a:lnSpc>
              <a:spcBef>
                <a:spcPct val="0"/>
              </a:spcBef>
            </a:pPr>
            <a:r>
              <a:rPr lang="en-US" sz="5000" dirty="0">
                <a:solidFill>
                  <a:srgbClr val="002870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3-3</a:t>
            </a:r>
          </a:p>
        </p:txBody>
      </p:sp>
      <p:sp>
        <p:nvSpPr>
          <p:cNvPr id="16" name="Freeform 16"/>
          <p:cNvSpPr/>
          <p:nvPr/>
        </p:nvSpPr>
        <p:spPr>
          <a:xfrm>
            <a:off x="84558" y="0"/>
            <a:ext cx="1714216" cy="927105"/>
          </a:xfrm>
          <a:custGeom>
            <a:avLst/>
            <a:gdLst/>
            <a:ahLst/>
            <a:cxnLst/>
            <a:rect l="l" t="t" r="r" b="b"/>
            <a:pathLst>
              <a:path w="1714216" h="927105">
                <a:moveTo>
                  <a:pt x="0" y="0"/>
                </a:moveTo>
                <a:lnTo>
                  <a:pt x="1714216" y="0"/>
                </a:lnTo>
                <a:lnTo>
                  <a:pt x="1714216" y="927105"/>
                </a:lnTo>
                <a:lnTo>
                  <a:pt x="0" y="92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AA65653D-8E30-D67B-DA0B-BF32C694066B}"/>
              </a:ext>
            </a:extLst>
          </p:cNvPr>
          <p:cNvSpPr txBox="1"/>
          <p:nvPr/>
        </p:nvSpPr>
        <p:spPr>
          <a:xfrm>
            <a:off x="270054" y="7199492"/>
            <a:ext cx="366747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10"/>
              </a:lnSpc>
              <a:spcBef>
                <a:spcPct val="0"/>
              </a:spcBef>
            </a:pPr>
            <a:r>
              <a:rPr lang="en-US" sz="1800" dirty="0">
                <a:solidFill>
                  <a:srgbClr val="54545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www.ruselkom.ru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41BB1921-5FBA-14F9-7E2E-90F6A74A8148}"/>
              </a:ext>
            </a:extLst>
          </p:cNvPr>
          <p:cNvSpPr txBox="1"/>
          <p:nvPr/>
        </p:nvSpPr>
        <p:spPr>
          <a:xfrm>
            <a:off x="5845391" y="429029"/>
            <a:ext cx="4576555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r">
              <a:lnSpc>
                <a:spcPts val="1900"/>
              </a:lnSpc>
              <a:spcBef>
                <a:spcPct val="0"/>
              </a:spcBef>
            </a:pPr>
            <a:r>
              <a:rPr lang="en-US" sz="2000" spc="-20" dirty="0">
                <a:solidFill>
                  <a:srgbClr val="00287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ontserrat"/>
              </a:rPr>
              <a:t>Инструкция по подбору дополнительного оборудования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9" t="-1511" r="-4099" b="-15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6000" y="1189226"/>
            <a:ext cx="9180000" cy="5181547"/>
            <a:chOff x="0" y="0"/>
            <a:chExt cx="12240000" cy="690873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240000" cy="5242417"/>
              <a:chOff x="0" y="0"/>
              <a:chExt cx="9040006" cy="38718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040006" cy="3871853"/>
              </a:xfrm>
              <a:custGeom>
                <a:avLst/>
                <a:gdLst/>
                <a:ahLst/>
                <a:cxnLst/>
                <a:rect l="l" t="t" r="r" b="b"/>
                <a:pathLst>
                  <a:path w="9040006" h="3871853">
                    <a:moveTo>
                      <a:pt x="0" y="0"/>
                    </a:moveTo>
                    <a:lnTo>
                      <a:pt x="9040006" y="0"/>
                    </a:lnTo>
                    <a:lnTo>
                      <a:pt x="9040006" y="3871853"/>
                    </a:lnTo>
                    <a:lnTo>
                      <a:pt x="0" y="3871853"/>
                    </a:lnTo>
                    <a:close/>
                  </a:path>
                </a:pathLst>
              </a:custGeom>
              <a:solidFill>
                <a:srgbClr val="545454">
                  <a:alpha val="88627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619283" y="609993"/>
              <a:ext cx="10964251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70"/>
                </a:lnSpc>
              </a:pPr>
              <a:r>
                <a:rPr lang="en-US" sz="1700" u="none" strike="noStrike" dirty="0">
                  <a:solidFill>
                    <a:srgbClr val="FFFF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"/>
                </a:rPr>
                <a:t>По всем вопросам сотрудничества, заказа оборудования и технической поддержки обращайтесь в единый контакт-центр «Русэлком».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20951" y="1855448"/>
              <a:ext cx="10964251" cy="97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70"/>
                </a:lnSpc>
                <a:spcBef>
                  <a:spcPct val="0"/>
                </a:spcBef>
              </a:pPr>
              <a:r>
                <a:rPr lang="en-US" sz="1700" u="none" strike="noStrike" dirty="0">
                  <a:solidFill>
                    <a:srgbClr val="FFFF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"/>
                </a:rPr>
                <a:t>Мы работаем со всеми регионами России: </a:t>
              </a:r>
            </a:p>
            <a:p>
              <a:pPr marL="0" lvl="0" indent="0" algn="l">
                <a:lnSpc>
                  <a:spcPts val="1870"/>
                </a:lnSpc>
                <a:spcBef>
                  <a:spcPct val="0"/>
                </a:spcBef>
              </a:pPr>
              <a:r>
                <a:rPr lang="en-US" sz="1700" u="none" strike="noStrike" dirty="0">
                  <a:solidFill>
                    <a:srgbClr val="FFFF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"/>
                </a:rPr>
                <a:t>эл. почта info@ruselkom.ru </a:t>
              </a:r>
            </a:p>
            <a:p>
              <a:pPr marL="0" lvl="0" indent="0" algn="l">
                <a:lnSpc>
                  <a:spcPts val="1870"/>
                </a:lnSpc>
                <a:spcBef>
                  <a:spcPct val="0"/>
                </a:spcBef>
              </a:pPr>
              <a:r>
                <a:rPr lang="en-US" sz="1700" u="none" strike="noStrike" dirty="0">
                  <a:solidFill>
                    <a:srgbClr val="FFFF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"/>
                </a:rPr>
                <a:t>тел. 8-499-707-15-76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0951" y="4031992"/>
              <a:ext cx="10964251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70"/>
                </a:lnSpc>
                <a:spcBef>
                  <a:spcPct val="0"/>
                </a:spcBef>
              </a:pPr>
              <a:r>
                <a:rPr lang="en-US" sz="1700" i="1" u="none" strike="noStrike" dirty="0">
                  <a:solidFill>
                    <a:srgbClr val="FFFF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 Italics"/>
                </a:rPr>
                <a:t>Наши специалисты оперативно обработают обращение и предложат оптимальное решение для ваших задач.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19283" y="2503695"/>
              <a:ext cx="10964251" cy="97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70"/>
                </a:lnSpc>
                <a:spcBef>
                  <a:spcPct val="0"/>
                </a:spcBef>
              </a:pPr>
              <a:endParaRPr dirty="0"/>
            </a:p>
            <a:p>
              <a:pPr marL="0" lvl="0" indent="0" algn="l">
                <a:lnSpc>
                  <a:spcPts val="1870"/>
                </a:lnSpc>
                <a:spcBef>
                  <a:spcPct val="0"/>
                </a:spcBef>
              </a:pPr>
              <a:r>
                <a:rPr lang="en-US" sz="1700" u="none" strike="noStrik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 </a:t>
              </a:r>
              <a:r>
                <a:rPr lang="en-US" sz="1700" u="none" strike="noStrike" dirty="0">
                  <a:solidFill>
                    <a:srgbClr val="FFFF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Montserrat"/>
                </a:rPr>
                <a:t>8-800-707-15-56 (звонок бесплатный из любого города РФ). </a:t>
              </a:r>
            </a:p>
            <a:p>
              <a:pPr marL="0" lvl="0" indent="0" algn="l">
                <a:lnSpc>
                  <a:spcPts val="1870"/>
                </a:lnSpc>
                <a:spcBef>
                  <a:spcPct val="0"/>
                </a:spcBef>
              </a:pPr>
              <a:endParaRPr lang="en-US" sz="17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619283" y="6432064"/>
              <a:ext cx="1743321" cy="196225"/>
            </a:xfrm>
            <a:custGeom>
              <a:avLst/>
              <a:gdLst/>
              <a:ahLst/>
              <a:cxnLst/>
              <a:rect l="l" t="t" r="r" b="b"/>
              <a:pathLst>
                <a:path w="1743321" h="196225">
                  <a:moveTo>
                    <a:pt x="0" y="0"/>
                  </a:moveTo>
                  <a:lnTo>
                    <a:pt x="1743321" y="0"/>
                  </a:lnTo>
                  <a:lnTo>
                    <a:pt x="1743321" y="196225"/>
                  </a:lnTo>
                  <a:lnTo>
                    <a:pt x="0" y="196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56467" y="5791265"/>
              <a:ext cx="2735924" cy="640799"/>
            </a:xfrm>
            <a:custGeom>
              <a:avLst/>
              <a:gdLst/>
              <a:ahLst/>
              <a:cxnLst/>
              <a:rect l="l" t="t" r="r" b="b"/>
              <a:pathLst>
                <a:path w="2735924" h="640799">
                  <a:moveTo>
                    <a:pt x="0" y="0"/>
                  </a:moveTo>
                  <a:lnTo>
                    <a:pt x="2735924" y="0"/>
                  </a:lnTo>
                  <a:lnTo>
                    <a:pt x="2735924" y="640799"/>
                  </a:lnTo>
                  <a:lnTo>
                    <a:pt x="0" y="640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79452" y="6464038"/>
              <a:ext cx="834749" cy="125773"/>
              <a:chOff x="0" y="0"/>
              <a:chExt cx="4689996" cy="70665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182350" y="90331"/>
                <a:ext cx="712744" cy="543272"/>
              </a:xfrm>
              <a:custGeom>
                <a:avLst/>
                <a:gdLst/>
                <a:ahLst/>
                <a:cxnLst/>
                <a:rect l="l" t="t" r="r" b="b"/>
                <a:pathLst>
                  <a:path w="712744" h="543272">
                    <a:moveTo>
                      <a:pt x="585109" y="530445"/>
                    </a:moveTo>
                    <a:lnTo>
                      <a:pt x="496590" y="530445"/>
                    </a:lnTo>
                    <a:cubicBezTo>
                      <a:pt x="521609" y="393539"/>
                      <a:pt x="567837" y="265396"/>
                      <a:pt x="586125" y="130268"/>
                    </a:cubicBezTo>
                    <a:lnTo>
                      <a:pt x="444901" y="336262"/>
                    </a:lnTo>
                    <a:cubicBezTo>
                      <a:pt x="397530" y="404969"/>
                      <a:pt x="349905" y="473549"/>
                      <a:pt x="301518" y="543272"/>
                    </a:cubicBezTo>
                    <a:cubicBezTo>
                      <a:pt x="279801" y="533620"/>
                      <a:pt x="263037" y="526127"/>
                      <a:pt x="246273" y="518634"/>
                    </a:cubicBezTo>
                    <a:lnTo>
                      <a:pt x="218587" y="135475"/>
                    </a:lnTo>
                    <a:cubicBezTo>
                      <a:pt x="215666" y="134713"/>
                      <a:pt x="212745" y="134078"/>
                      <a:pt x="209824" y="133316"/>
                    </a:cubicBezTo>
                    <a:lnTo>
                      <a:pt x="191028" y="175353"/>
                    </a:lnTo>
                    <a:cubicBezTo>
                      <a:pt x="158516" y="275556"/>
                      <a:pt x="126004" y="375886"/>
                      <a:pt x="94762" y="476470"/>
                    </a:cubicBezTo>
                    <a:cubicBezTo>
                      <a:pt x="76982" y="533620"/>
                      <a:pt x="66060" y="541240"/>
                      <a:pt x="4211" y="531842"/>
                    </a:cubicBezTo>
                    <a:lnTo>
                      <a:pt x="2052" y="530318"/>
                    </a:lnTo>
                    <a:cubicBezTo>
                      <a:pt x="-996" y="516094"/>
                      <a:pt x="-742" y="502505"/>
                      <a:pt x="3449" y="490440"/>
                    </a:cubicBezTo>
                    <a:lnTo>
                      <a:pt x="171089" y="12158"/>
                    </a:lnTo>
                    <a:cubicBezTo>
                      <a:pt x="172359" y="8475"/>
                      <a:pt x="175407" y="5427"/>
                      <a:pt x="177693" y="2252"/>
                    </a:cubicBezTo>
                    <a:lnTo>
                      <a:pt x="303042" y="2252"/>
                    </a:lnTo>
                    <a:cubicBezTo>
                      <a:pt x="289072" y="135475"/>
                      <a:pt x="310916" y="262729"/>
                      <a:pt x="333903" y="395190"/>
                    </a:cubicBezTo>
                    <a:lnTo>
                      <a:pt x="353334" y="372584"/>
                    </a:lnTo>
                    <a:cubicBezTo>
                      <a:pt x="396768" y="307306"/>
                      <a:pt x="441091" y="242536"/>
                      <a:pt x="483001" y="176242"/>
                    </a:cubicBezTo>
                    <a:lnTo>
                      <a:pt x="566186" y="32478"/>
                    </a:lnTo>
                    <a:cubicBezTo>
                      <a:pt x="578632" y="8729"/>
                      <a:pt x="594253" y="-1685"/>
                      <a:pt x="620415" y="220"/>
                    </a:cubicBezTo>
                    <a:lnTo>
                      <a:pt x="712744" y="4665"/>
                    </a:lnTo>
                    <a:cubicBezTo>
                      <a:pt x="666897" y="182084"/>
                      <a:pt x="634512" y="358233"/>
                      <a:pt x="585236" y="530445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044950" y="80899"/>
                <a:ext cx="581660" cy="544991"/>
              </a:xfrm>
              <a:custGeom>
                <a:avLst/>
                <a:gdLst/>
                <a:ahLst/>
                <a:cxnLst/>
                <a:rect l="l" t="t" r="r" b="b"/>
                <a:pathLst>
                  <a:path w="581660" h="544991">
                    <a:moveTo>
                      <a:pt x="464312" y="86106"/>
                    </a:moveTo>
                    <a:cubicBezTo>
                      <a:pt x="398780" y="86106"/>
                      <a:pt x="343662" y="84074"/>
                      <a:pt x="288925" y="86868"/>
                    </a:cubicBezTo>
                    <a:cubicBezTo>
                      <a:pt x="251841" y="88646"/>
                      <a:pt x="205486" y="138176"/>
                      <a:pt x="205994" y="174117"/>
                    </a:cubicBezTo>
                    <a:cubicBezTo>
                      <a:pt x="206248" y="188468"/>
                      <a:pt x="214884" y="205359"/>
                      <a:pt x="225044" y="216154"/>
                    </a:cubicBezTo>
                    <a:cubicBezTo>
                      <a:pt x="234315" y="226060"/>
                      <a:pt x="250190" y="233045"/>
                      <a:pt x="264033" y="235077"/>
                    </a:cubicBezTo>
                    <a:lnTo>
                      <a:pt x="396621" y="247650"/>
                    </a:lnTo>
                    <a:cubicBezTo>
                      <a:pt x="404749" y="248158"/>
                      <a:pt x="418719" y="239776"/>
                      <a:pt x="421132" y="232664"/>
                    </a:cubicBezTo>
                    <a:cubicBezTo>
                      <a:pt x="436118" y="186944"/>
                      <a:pt x="448691" y="140335"/>
                      <a:pt x="464312" y="86233"/>
                    </a:cubicBezTo>
                    <a:moveTo>
                      <a:pt x="581533" y="127"/>
                    </a:moveTo>
                    <a:cubicBezTo>
                      <a:pt x="531241" y="183642"/>
                      <a:pt x="482473" y="361569"/>
                      <a:pt x="433197" y="541020"/>
                    </a:cubicBezTo>
                    <a:lnTo>
                      <a:pt x="341376" y="541020"/>
                    </a:lnTo>
                    <a:cubicBezTo>
                      <a:pt x="344424" y="525399"/>
                      <a:pt x="346329" y="511556"/>
                      <a:pt x="349885" y="498094"/>
                    </a:cubicBezTo>
                    <a:lnTo>
                      <a:pt x="384683" y="373126"/>
                    </a:lnTo>
                    <a:cubicBezTo>
                      <a:pt x="388493" y="359029"/>
                      <a:pt x="390271" y="344424"/>
                      <a:pt x="393192" y="328930"/>
                    </a:cubicBezTo>
                    <a:cubicBezTo>
                      <a:pt x="364998" y="312674"/>
                      <a:pt x="336677" y="316103"/>
                      <a:pt x="308737" y="317246"/>
                    </a:cubicBezTo>
                    <a:cubicBezTo>
                      <a:pt x="248158" y="319786"/>
                      <a:pt x="199009" y="341630"/>
                      <a:pt x="168275" y="397383"/>
                    </a:cubicBezTo>
                    <a:lnTo>
                      <a:pt x="110236" y="494792"/>
                    </a:lnTo>
                    <a:cubicBezTo>
                      <a:pt x="79121" y="546989"/>
                      <a:pt x="63754" y="552958"/>
                      <a:pt x="0" y="537591"/>
                    </a:cubicBezTo>
                    <a:cubicBezTo>
                      <a:pt x="6604" y="484251"/>
                      <a:pt x="33020" y="443357"/>
                      <a:pt x="171069" y="271780"/>
                    </a:cubicBezTo>
                    <a:lnTo>
                      <a:pt x="167132" y="264414"/>
                    </a:lnTo>
                    <a:cubicBezTo>
                      <a:pt x="125604" y="252730"/>
                      <a:pt x="116967" y="223774"/>
                      <a:pt x="116967" y="188468"/>
                    </a:cubicBezTo>
                    <a:cubicBezTo>
                      <a:pt x="116840" y="119761"/>
                      <a:pt x="165735" y="44069"/>
                      <a:pt x="230759" y="20066"/>
                    </a:cubicBezTo>
                    <a:cubicBezTo>
                      <a:pt x="259461" y="9398"/>
                      <a:pt x="290830" y="1778"/>
                      <a:pt x="321310" y="889"/>
                    </a:cubicBezTo>
                    <a:lnTo>
                      <a:pt x="581660" y="0"/>
                    </a:ln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446401" y="76391"/>
                <a:ext cx="492555" cy="559879"/>
              </a:xfrm>
              <a:custGeom>
                <a:avLst/>
                <a:gdLst/>
                <a:ahLst/>
                <a:cxnLst/>
                <a:rect l="l" t="t" r="r" b="b"/>
                <a:pathLst>
                  <a:path w="492555" h="559879">
                    <a:moveTo>
                      <a:pt x="352425" y="283019"/>
                    </a:moveTo>
                    <a:cubicBezTo>
                      <a:pt x="313309" y="287464"/>
                      <a:pt x="281559" y="291782"/>
                      <a:pt x="249555" y="294576"/>
                    </a:cubicBezTo>
                    <a:cubicBezTo>
                      <a:pt x="184658" y="300418"/>
                      <a:pt x="140335" y="337248"/>
                      <a:pt x="107188" y="389318"/>
                    </a:cubicBezTo>
                    <a:cubicBezTo>
                      <a:pt x="85471" y="423354"/>
                      <a:pt x="97282" y="452056"/>
                      <a:pt x="135636" y="465010"/>
                    </a:cubicBezTo>
                    <a:cubicBezTo>
                      <a:pt x="145669" y="468439"/>
                      <a:pt x="157099" y="471868"/>
                      <a:pt x="167259" y="470471"/>
                    </a:cubicBezTo>
                    <a:lnTo>
                      <a:pt x="281940" y="450024"/>
                    </a:lnTo>
                    <a:cubicBezTo>
                      <a:pt x="305816" y="444436"/>
                      <a:pt x="320802" y="426275"/>
                      <a:pt x="326390" y="402145"/>
                    </a:cubicBezTo>
                    <a:cubicBezTo>
                      <a:pt x="335153" y="364299"/>
                      <a:pt x="343027" y="326326"/>
                      <a:pt x="352425" y="283019"/>
                    </a:cubicBezTo>
                    <a:moveTo>
                      <a:pt x="377825" y="559879"/>
                    </a:moveTo>
                    <a:cubicBezTo>
                      <a:pt x="356616" y="550989"/>
                      <a:pt x="339344" y="546798"/>
                      <a:pt x="325755" y="537400"/>
                    </a:cubicBezTo>
                    <a:cubicBezTo>
                      <a:pt x="296672" y="517207"/>
                      <a:pt x="266065" y="516191"/>
                      <a:pt x="237617" y="532193"/>
                    </a:cubicBezTo>
                    <a:cubicBezTo>
                      <a:pt x="193675" y="556831"/>
                      <a:pt x="147193" y="557339"/>
                      <a:pt x="99822" y="555561"/>
                    </a:cubicBezTo>
                    <a:cubicBezTo>
                      <a:pt x="37465" y="553148"/>
                      <a:pt x="0" y="514413"/>
                      <a:pt x="0" y="451802"/>
                    </a:cubicBezTo>
                    <a:cubicBezTo>
                      <a:pt x="127" y="361632"/>
                      <a:pt x="51435" y="303720"/>
                      <a:pt x="124841" y="262191"/>
                    </a:cubicBezTo>
                    <a:cubicBezTo>
                      <a:pt x="166370" y="238696"/>
                      <a:pt x="212344" y="226758"/>
                      <a:pt x="260096" y="222567"/>
                    </a:cubicBezTo>
                    <a:lnTo>
                      <a:pt x="332867" y="216471"/>
                    </a:lnTo>
                    <a:cubicBezTo>
                      <a:pt x="374142" y="213550"/>
                      <a:pt x="380619" y="209105"/>
                      <a:pt x="388874" y="177228"/>
                    </a:cubicBezTo>
                    <a:cubicBezTo>
                      <a:pt x="399161" y="137350"/>
                      <a:pt x="392049" y="117538"/>
                      <a:pt x="359410" y="98234"/>
                    </a:cubicBezTo>
                    <a:cubicBezTo>
                      <a:pt x="329184" y="80327"/>
                      <a:pt x="296037" y="74993"/>
                      <a:pt x="261747" y="79311"/>
                    </a:cubicBezTo>
                    <a:lnTo>
                      <a:pt x="149733" y="96964"/>
                    </a:lnTo>
                    <a:cubicBezTo>
                      <a:pt x="139573" y="98615"/>
                      <a:pt x="129159" y="99377"/>
                      <a:pt x="118745" y="100520"/>
                    </a:cubicBezTo>
                    <a:cubicBezTo>
                      <a:pt x="115697" y="48577"/>
                      <a:pt x="137795" y="9715"/>
                      <a:pt x="182372" y="6159"/>
                    </a:cubicBezTo>
                    <a:cubicBezTo>
                      <a:pt x="256159" y="190"/>
                      <a:pt x="330835" y="-2223"/>
                      <a:pt x="404622" y="2476"/>
                    </a:cubicBezTo>
                    <a:cubicBezTo>
                      <a:pt x="459867" y="6032"/>
                      <a:pt x="500888" y="69532"/>
                      <a:pt x="491109" y="124650"/>
                    </a:cubicBezTo>
                    <a:lnTo>
                      <a:pt x="465455" y="230949"/>
                    </a:lnTo>
                    <a:cubicBezTo>
                      <a:pt x="441579" y="322389"/>
                      <a:pt x="417322" y="413829"/>
                      <a:pt x="393065" y="505142"/>
                    </a:cubicBezTo>
                    <a:cubicBezTo>
                      <a:pt x="389001" y="520636"/>
                      <a:pt x="384429" y="535876"/>
                      <a:pt x="377698" y="559879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617053" y="63469"/>
                <a:ext cx="530991" cy="579641"/>
              </a:xfrm>
              <a:custGeom>
                <a:avLst/>
                <a:gdLst/>
                <a:ahLst/>
                <a:cxnLst/>
                <a:rect l="l" t="t" r="r" b="b"/>
                <a:pathLst>
                  <a:path w="530991" h="579641">
                    <a:moveTo>
                      <a:pt x="425109" y="212756"/>
                    </a:moveTo>
                    <a:lnTo>
                      <a:pt x="424982" y="180371"/>
                    </a:lnTo>
                    <a:cubicBezTo>
                      <a:pt x="418886" y="112807"/>
                      <a:pt x="371261" y="74326"/>
                      <a:pt x="303316" y="81438"/>
                    </a:cubicBezTo>
                    <a:cubicBezTo>
                      <a:pt x="268264" y="85121"/>
                      <a:pt x="238800" y="100234"/>
                      <a:pt x="213654" y="123983"/>
                    </a:cubicBezTo>
                    <a:cubicBezTo>
                      <a:pt x="166410" y="168433"/>
                      <a:pt x="135422" y="222789"/>
                      <a:pt x="114848" y="284003"/>
                    </a:cubicBezTo>
                    <a:cubicBezTo>
                      <a:pt x="99735" y="328834"/>
                      <a:pt x="99354" y="374173"/>
                      <a:pt x="109514" y="419639"/>
                    </a:cubicBezTo>
                    <a:cubicBezTo>
                      <a:pt x="120309" y="468026"/>
                      <a:pt x="176443" y="508793"/>
                      <a:pt x="220766" y="499141"/>
                    </a:cubicBezTo>
                    <a:cubicBezTo>
                      <a:pt x="260771" y="490505"/>
                      <a:pt x="298998" y="474249"/>
                      <a:pt x="327446" y="444658"/>
                    </a:cubicBezTo>
                    <a:cubicBezTo>
                      <a:pt x="389422" y="380269"/>
                      <a:pt x="426125" y="303942"/>
                      <a:pt x="425109" y="212629"/>
                    </a:cubicBezTo>
                    <a:moveTo>
                      <a:pt x="40" y="388397"/>
                    </a:moveTo>
                    <a:cubicBezTo>
                      <a:pt x="7152" y="240061"/>
                      <a:pt x="73700" y="124872"/>
                      <a:pt x="198033" y="44989"/>
                    </a:cubicBezTo>
                    <a:cubicBezTo>
                      <a:pt x="260263" y="4984"/>
                      <a:pt x="329732" y="-9875"/>
                      <a:pt x="404027" y="6635"/>
                    </a:cubicBezTo>
                    <a:cubicBezTo>
                      <a:pt x="467400" y="20732"/>
                      <a:pt x="525820" y="80168"/>
                      <a:pt x="530011" y="144303"/>
                    </a:cubicBezTo>
                    <a:cubicBezTo>
                      <a:pt x="541314" y="316261"/>
                      <a:pt x="455081" y="501300"/>
                      <a:pt x="257342" y="567975"/>
                    </a:cubicBezTo>
                    <a:cubicBezTo>
                      <a:pt x="213019" y="582961"/>
                      <a:pt x="165902" y="583088"/>
                      <a:pt x="121325" y="570769"/>
                    </a:cubicBezTo>
                    <a:cubicBezTo>
                      <a:pt x="35727" y="547020"/>
                      <a:pt x="-2881" y="486060"/>
                      <a:pt x="167" y="388270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524979" y="78740"/>
                <a:ext cx="566199" cy="552340"/>
              </a:xfrm>
              <a:custGeom>
                <a:avLst/>
                <a:gdLst/>
                <a:ahLst/>
                <a:cxnLst/>
                <a:rect l="l" t="t" r="r" b="b"/>
                <a:pathLst>
                  <a:path w="566199" h="552340">
                    <a:moveTo>
                      <a:pt x="566199" y="15748"/>
                    </a:moveTo>
                    <a:lnTo>
                      <a:pt x="564802" y="30988"/>
                    </a:lnTo>
                    <a:cubicBezTo>
                      <a:pt x="509557" y="178943"/>
                      <a:pt x="476664" y="325374"/>
                      <a:pt x="439581" y="470535"/>
                    </a:cubicBezTo>
                    <a:lnTo>
                      <a:pt x="425102" y="521208"/>
                    </a:lnTo>
                    <a:cubicBezTo>
                      <a:pt x="418752" y="542798"/>
                      <a:pt x="403893" y="551434"/>
                      <a:pt x="382049" y="548894"/>
                    </a:cubicBezTo>
                    <a:lnTo>
                      <a:pt x="353982" y="545084"/>
                    </a:lnTo>
                    <a:cubicBezTo>
                      <a:pt x="334043" y="543560"/>
                      <a:pt x="328836" y="531368"/>
                      <a:pt x="332392" y="514223"/>
                    </a:cubicBezTo>
                    <a:lnTo>
                      <a:pt x="343949" y="471170"/>
                    </a:lnTo>
                    <a:cubicBezTo>
                      <a:pt x="369476" y="384429"/>
                      <a:pt x="395257" y="297688"/>
                      <a:pt x="420784" y="210820"/>
                    </a:cubicBezTo>
                    <a:lnTo>
                      <a:pt x="422308" y="200660"/>
                    </a:lnTo>
                    <a:cubicBezTo>
                      <a:pt x="401480" y="208661"/>
                      <a:pt x="384716" y="225425"/>
                      <a:pt x="367444" y="241554"/>
                    </a:cubicBezTo>
                    <a:lnTo>
                      <a:pt x="166022" y="429768"/>
                    </a:lnTo>
                    <a:cubicBezTo>
                      <a:pt x="140622" y="454025"/>
                      <a:pt x="118651" y="481584"/>
                      <a:pt x="94648" y="507238"/>
                    </a:cubicBezTo>
                    <a:lnTo>
                      <a:pt x="59723" y="541020"/>
                    </a:lnTo>
                    <a:cubicBezTo>
                      <a:pt x="44991" y="553339"/>
                      <a:pt x="27465" y="556641"/>
                      <a:pt x="10955" y="545719"/>
                    </a:cubicBezTo>
                    <a:cubicBezTo>
                      <a:pt x="-4285" y="535559"/>
                      <a:pt x="-348" y="519176"/>
                      <a:pt x="3462" y="504952"/>
                    </a:cubicBezTo>
                    <a:lnTo>
                      <a:pt x="34323" y="395732"/>
                    </a:lnTo>
                    <a:cubicBezTo>
                      <a:pt x="62009" y="282956"/>
                      <a:pt x="88806" y="170053"/>
                      <a:pt x="115857" y="57023"/>
                    </a:cubicBezTo>
                    <a:cubicBezTo>
                      <a:pt x="119032" y="43942"/>
                      <a:pt x="121572" y="30734"/>
                      <a:pt x="125382" y="12954"/>
                    </a:cubicBezTo>
                    <a:cubicBezTo>
                      <a:pt x="159291" y="8890"/>
                      <a:pt x="193454" y="4826"/>
                      <a:pt x="235110" y="0"/>
                    </a:cubicBezTo>
                    <a:cubicBezTo>
                      <a:pt x="200694" y="123444"/>
                      <a:pt x="160943" y="238887"/>
                      <a:pt x="135670" y="367030"/>
                    </a:cubicBezTo>
                    <a:cubicBezTo>
                      <a:pt x="147481" y="357759"/>
                      <a:pt x="152688" y="354457"/>
                      <a:pt x="157006" y="350139"/>
                    </a:cubicBezTo>
                    <a:lnTo>
                      <a:pt x="372651" y="141732"/>
                    </a:lnTo>
                    <a:cubicBezTo>
                      <a:pt x="408211" y="106553"/>
                      <a:pt x="440596" y="68453"/>
                      <a:pt x="474759" y="31877"/>
                    </a:cubicBezTo>
                    <a:cubicBezTo>
                      <a:pt x="504096" y="381"/>
                      <a:pt x="521876" y="-2794"/>
                      <a:pt x="566199" y="15875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963672" y="79121"/>
                <a:ext cx="561975" cy="540385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540385">
                    <a:moveTo>
                      <a:pt x="127635" y="15621"/>
                    </a:moveTo>
                    <a:cubicBezTo>
                      <a:pt x="165100" y="10414"/>
                      <a:pt x="199390" y="5715"/>
                      <a:pt x="240792" y="0"/>
                    </a:cubicBezTo>
                    <a:cubicBezTo>
                      <a:pt x="226314" y="75565"/>
                      <a:pt x="191770" y="139065"/>
                      <a:pt x="181229" y="211963"/>
                    </a:cubicBezTo>
                    <a:lnTo>
                      <a:pt x="417576" y="211963"/>
                    </a:lnTo>
                    <a:cubicBezTo>
                      <a:pt x="429768" y="146050"/>
                      <a:pt x="441706" y="81661"/>
                      <a:pt x="454406" y="13208"/>
                    </a:cubicBezTo>
                    <a:cubicBezTo>
                      <a:pt x="488315" y="9525"/>
                      <a:pt x="522605" y="5842"/>
                      <a:pt x="561975" y="1524"/>
                    </a:cubicBezTo>
                    <a:cubicBezTo>
                      <a:pt x="559943" y="16256"/>
                      <a:pt x="559943" y="26543"/>
                      <a:pt x="556895" y="35941"/>
                    </a:cubicBezTo>
                    <a:cubicBezTo>
                      <a:pt x="505587" y="195453"/>
                      <a:pt x="461899" y="356870"/>
                      <a:pt x="426720" y="520700"/>
                    </a:cubicBezTo>
                    <a:lnTo>
                      <a:pt x="423672" y="530860"/>
                    </a:lnTo>
                    <a:lnTo>
                      <a:pt x="324485" y="539496"/>
                    </a:lnTo>
                    <a:cubicBezTo>
                      <a:pt x="347472" y="460248"/>
                      <a:pt x="370078" y="382016"/>
                      <a:pt x="394081" y="298958"/>
                    </a:cubicBezTo>
                    <a:lnTo>
                      <a:pt x="154559" y="298958"/>
                    </a:lnTo>
                    <a:cubicBezTo>
                      <a:pt x="135382" y="377063"/>
                      <a:pt x="115824" y="456692"/>
                      <a:pt x="95250" y="540385"/>
                    </a:cubicBezTo>
                    <a:lnTo>
                      <a:pt x="0" y="540385"/>
                    </a:lnTo>
                    <a:cubicBezTo>
                      <a:pt x="48768" y="368681"/>
                      <a:pt x="105537" y="199644"/>
                      <a:pt x="127635" y="15621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903857" y="89281"/>
                <a:ext cx="548386" cy="534780"/>
              </a:xfrm>
              <a:custGeom>
                <a:avLst/>
                <a:gdLst/>
                <a:ahLst/>
                <a:cxnLst/>
                <a:rect l="l" t="t" r="r" b="b"/>
                <a:pathLst>
                  <a:path w="548386" h="534780">
                    <a:moveTo>
                      <a:pt x="548386" y="0"/>
                    </a:moveTo>
                    <a:lnTo>
                      <a:pt x="506222" y="135890"/>
                    </a:lnTo>
                    <a:cubicBezTo>
                      <a:pt x="476885" y="244094"/>
                      <a:pt x="449199" y="352679"/>
                      <a:pt x="420751" y="461137"/>
                    </a:cubicBezTo>
                    <a:lnTo>
                      <a:pt x="410464" y="500380"/>
                    </a:lnTo>
                    <a:cubicBezTo>
                      <a:pt x="400050" y="534289"/>
                      <a:pt x="398653" y="535305"/>
                      <a:pt x="361950" y="534670"/>
                    </a:cubicBezTo>
                    <a:cubicBezTo>
                      <a:pt x="345948" y="534416"/>
                      <a:pt x="330073" y="533146"/>
                      <a:pt x="307594" y="532130"/>
                    </a:cubicBezTo>
                    <a:lnTo>
                      <a:pt x="322326" y="471551"/>
                    </a:lnTo>
                    <a:cubicBezTo>
                      <a:pt x="353695" y="355473"/>
                      <a:pt x="385318" y="239522"/>
                      <a:pt x="416560" y="123444"/>
                    </a:cubicBezTo>
                    <a:lnTo>
                      <a:pt x="423418" y="84201"/>
                    </a:lnTo>
                    <a:cubicBezTo>
                      <a:pt x="390525" y="73787"/>
                      <a:pt x="265684" y="73025"/>
                      <a:pt x="212090" y="83185"/>
                    </a:cubicBezTo>
                    <a:lnTo>
                      <a:pt x="93980" y="532511"/>
                    </a:lnTo>
                    <a:lnTo>
                      <a:pt x="0" y="532511"/>
                    </a:lnTo>
                    <a:cubicBezTo>
                      <a:pt x="19431" y="441960"/>
                      <a:pt x="51943" y="356489"/>
                      <a:pt x="72771" y="267970"/>
                    </a:cubicBezTo>
                    <a:lnTo>
                      <a:pt x="13462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63119" y="81002"/>
                <a:ext cx="546100" cy="542589"/>
              </a:xfrm>
              <a:custGeom>
                <a:avLst/>
                <a:gdLst/>
                <a:ahLst/>
                <a:cxnLst/>
                <a:rect l="l" t="t" r="r" b="b"/>
                <a:pathLst>
                  <a:path w="546100" h="542589">
                    <a:moveTo>
                      <a:pt x="237744" y="4469"/>
                    </a:moveTo>
                    <a:cubicBezTo>
                      <a:pt x="224536" y="81558"/>
                      <a:pt x="183769" y="146836"/>
                      <a:pt x="176022" y="222528"/>
                    </a:cubicBezTo>
                    <a:cubicBezTo>
                      <a:pt x="212217" y="240435"/>
                      <a:pt x="245364" y="234085"/>
                      <a:pt x="277622" y="217448"/>
                    </a:cubicBezTo>
                    <a:cubicBezTo>
                      <a:pt x="326009" y="192556"/>
                      <a:pt x="361061" y="153821"/>
                      <a:pt x="389636" y="108609"/>
                    </a:cubicBezTo>
                    <a:lnTo>
                      <a:pt x="424180" y="49046"/>
                    </a:lnTo>
                    <a:cubicBezTo>
                      <a:pt x="439928" y="16915"/>
                      <a:pt x="463550" y="2691"/>
                      <a:pt x="499237" y="8787"/>
                    </a:cubicBezTo>
                    <a:cubicBezTo>
                      <a:pt x="512064" y="10946"/>
                      <a:pt x="525272" y="11327"/>
                      <a:pt x="546100" y="13232"/>
                    </a:cubicBezTo>
                    <a:cubicBezTo>
                      <a:pt x="488696" y="109244"/>
                      <a:pt x="431292" y="195858"/>
                      <a:pt x="350393" y="261009"/>
                    </a:cubicBezTo>
                    <a:lnTo>
                      <a:pt x="350901" y="271550"/>
                    </a:lnTo>
                    <a:cubicBezTo>
                      <a:pt x="391668" y="309396"/>
                      <a:pt x="404241" y="356894"/>
                      <a:pt x="409067" y="407694"/>
                    </a:cubicBezTo>
                    <a:lnTo>
                      <a:pt x="417957" y="496467"/>
                    </a:lnTo>
                    <a:cubicBezTo>
                      <a:pt x="418973" y="510818"/>
                      <a:pt x="416433" y="525296"/>
                      <a:pt x="415290" y="542568"/>
                    </a:cubicBezTo>
                    <a:lnTo>
                      <a:pt x="364363" y="542568"/>
                    </a:lnTo>
                    <a:cubicBezTo>
                      <a:pt x="323977" y="542949"/>
                      <a:pt x="319278" y="538504"/>
                      <a:pt x="315341" y="496848"/>
                    </a:cubicBezTo>
                    <a:lnTo>
                      <a:pt x="304292" y="396264"/>
                    </a:lnTo>
                    <a:cubicBezTo>
                      <a:pt x="295275" y="340003"/>
                      <a:pt x="247396" y="301014"/>
                      <a:pt x="191135" y="299236"/>
                    </a:cubicBezTo>
                    <a:cubicBezTo>
                      <a:pt x="168529" y="298474"/>
                      <a:pt x="154940" y="306729"/>
                      <a:pt x="149225" y="328192"/>
                    </a:cubicBezTo>
                    <a:lnTo>
                      <a:pt x="119253" y="441730"/>
                    </a:lnTo>
                    <a:cubicBezTo>
                      <a:pt x="113411" y="463955"/>
                      <a:pt x="108331" y="486307"/>
                      <a:pt x="101219" y="508151"/>
                    </a:cubicBezTo>
                    <a:cubicBezTo>
                      <a:pt x="90932" y="540282"/>
                      <a:pt x="86868" y="542441"/>
                      <a:pt x="51308" y="542060"/>
                    </a:cubicBezTo>
                    <a:lnTo>
                      <a:pt x="14859" y="540282"/>
                    </a:lnTo>
                    <a:cubicBezTo>
                      <a:pt x="11176" y="539901"/>
                      <a:pt x="7874" y="536980"/>
                      <a:pt x="0" y="532916"/>
                    </a:cubicBezTo>
                    <a:lnTo>
                      <a:pt x="11938" y="480084"/>
                    </a:lnTo>
                    <a:cubicBezTo>
                      <a:pt x="51943" y="348131"/>
                      <a:pt x="90932" y="216051"/>
                      <a:pt x="115189" y="80034"/>
                    </a:cubicBezTo>
                    <a:cubicBezTo>
                      <a:pt x="128270" y="6501"/>
                      <a:pt x="140208" y="-2262"/>
                      <a:pt x="215900" y="405"/>
                    </a:cubicBezTo>
                    <a:lnTo>
                      <a:pt x="226187" y="2310"/>
                    </a:lnTo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Freeform 21"/>
            <p:cNvSpPr/>
            <p:nvPr/>
          </p:nvSpPr>
          <p:spPr>
            <a:xfrm>
              <a:off x="8690455" y="5173266"/>
              <a:ext cx="3208870" cy="1735464"/>
            </a:xfrm>
            <a:custGeom>
              <a:avLst/>
              <a:gdLst/>
              <a:ahLst/>
              <a:cxnLst/>
              <a:rect l="l" t="t" r="r" b="b"/>
              <a:pathLst>
                <a:path w="3208870" h="1735464">
                  <a:moveTo>
                    <a:pt x="0" y="0"/>
                  </a:moveTo>
                  <a:lnTo>
                    <a:pt x="3208871" y="0"/>
                  </a:lnTo>
                  <a:lnTo>
                    <a:pt x="3208871" y="1735464"/>
                  </a:lnTo>
                  <a:lnTo>
                    <a:pt x="0" y="1735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1550</Words>
  <Application>Microsoft Office PowerPoint</Application>
  <PresentationFormat>Произвольный</PresentationFormat>
  <Paragraphs>287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Montserrat</vt:lpstr>
      <vt:lpstr>Arial Narrow</vt:lpstr>
      <vt:lpstr>Arial Unicode MS</vt:lpstr>
      <vt:lpstr>Bahnschrift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подбору ПЧ</dc:title>
  <dc:creator>USR_WORK44</dc:creator>
  <cp:lastModifiedBy>Лащенкова</cp:lastModifiedBy>
  <cp:revision>4</cp:revision>
  <dcterms:created xsi:type="dcterms:W3CDTF">2006-08-16T00:00:00Z</dcterms:created>
  <dcterms:modified xsi:type="dcterms:W3CDTF">2026-07-21T09:09:14Z</dcterms:modified>
  <dc:identifier>DAHFDPAYKXM</dc:identifier>
</cp:coreProperties>
</file>